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83" r:id="rId4"/>
    <p:sldId id="259" r:id="rId5"/>
    <p:sldId id="270" r:id="rId6"/>
    <p:sldId id="284" r:id="rId7"/>
    <p:sldId id="269" r:id="rId8"/>
    <p:sldId id="264" r:id="rId9"/>
    <p:sldId id="265" r:id="rId10"/>
    <p:sldId id="266" r:id="rId11"/>
    <p:sldId id="267" r:id="rId12"/>
    <p:sldId id="268" r:id="rId13"/>
    <p:sldId id="271" r:id="rId14"/>
    <p:sldId id="280" r:id="rId15"/>
    <p:sldId id="282" r:id="rId16"/>
    <p:sldId id="285" r:id="rId17"/>
    <p:sldId id="278" r:id="rId18"/>
    <p:sldId id="281" r:id="rId19"/>
    <p:sldId id="27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97F8CC-2544-46E1-B71A-52CADCBB4FCB}" v="124" dt="2025-12-03T06:27:17.5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55" autoAdjust="0"/>
    <p:restoredTop sz="86187" autoAdjust="0"/>
  </p:normalViewPr>
  <p:slideViewPr>
    <p:cSldViewPr snapToGrid="0">
      <p:cViewPr varScale="1">
        <p:scale>
          <a:sx n="55" d="100"/>
          <a:sy n="55" d="100"/>
        </p:scale>
        <p:origin x="1260"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elinus Yeri Fernandez Akoli" userId="7df2703d-5f00-4089-adf7-2aa240d1a1c5" providerId="ADAL" clId="{ADE99048-B109-4AA9-A3F5-26AEADF2C3A1}"/>
    <pc:docChg chg="undo custSel addSld delSld modSld sldOrd">
      <pc:chgData name="Marcelinus Yeri Fernandez Akoli" userId="7df2703d-5f00-4089-adf7-2aa240d1a1c5" providerId="ADAL" clId="{ADE99048-B109-4AA9-A3F5-26AEADF2C3A1}" dt="2025-12-03T06:27:17.575" v="9394" actId="20577"/>
      <pc:docMkLst>
        <pc:docMk/>
      </pc:docMkLst>
      <pc:sldChg chg="modSp mod modAnim">
        <pc:chgData name="Marcelinus Yeri Fernandez Akoli" userId="7df2703d-5f00-4089-adf7-2aa240d1a1c5" providerId="ADAL" clId="{ADE99048-B109-4AA9-A3F5-26AEADF2C3A1}" dt="2025-12-03T04:20:10.689" v="9192" actId="20577"/>
        <pc:sldMkLst>
          <pc:docMk/>
          <pc:sldMk cId="1052374848" sldId="258"/>
        </pc:sldMkLst>
        <pc:spChg chg="mod">
          <ac:chgData name="Marcelinus Yeri Fernandez Akoli" userId="7df2703d-5f00-4089-adf7-2aa240d1a1c5" providerId="ADAL" clId="{ADE99048-B109-4AA9-A3F5-26AEADF2C3A1}" dt="2025-12-03T04:20:10.689" v="9192" actId="20577"/>
          <ac:spMkLst>
            <pc:docMk/>
            <pc:sldMk cId="1052374848" sldId="258"/>
            <ac:spMk id="3" creationId="{76FAB19C-7C88-4D7A-350A-A2F4AE347642}"/>
          </ac:spMkLst>
        </pc:spChg>
      </pc:sldChg>
      <pc:sldChg chg="addSp delSp modSp mod modNotesTx">
        <pc:chgData name="Marcelinus Yeri Fernandez Akoli" userId="7df2703d-5f00-4089-adf7-2aa240d1a1c5" providerId="ADAL" clId="{ADE99048-B109-4AA9-A3F5-26AEADF2C3A1}" dt="2025-12-03T02:18:06.748" v="9057" actId="113"/>
        <pc:sldMkLst>
          <pc:docMk/>
          <pc:sldMk cId="3198798118" sldId="259"/>
        </pc:sldMkLst>
        <pc:spChg chg="mod">
          <ac:chgData name="Marcelinus Yeri Fernandez Akoli" userId="7df2703d-5f00-4089-adf7-2aa240d1a1c5" providerId="ADAL" clId="{ADE99048-B109-4AA9-A3F5-26AEADF2C3A1}" dt="2025-11-29T03:14:57.730" v="7059" actId="1037"/>
          <ac:spMkLst>
            <pc:docMk/>
            <pc:sldMk cId="3198798118" sldId="259"/>
            <ac:spMk id="3" creationId="{5B22F131-BF3D-FF07-AC05-696026E0A371}"/>
          </ac:spMkLst>
        </pc:spChg>
        <pc:graphicFrameChg chg="modGraphic">
          <ac:chgData name="Marcelinus Yeri Fernandez Akoli" userId="7df2703d-5f00-4089-adf7-2aa240d1a1c5" providerId="ADAL" clId="{ADE99048-B109-4AA9-A3F5-26AEADF2C3A1}" dt="2025-12-03T02:18:06.748" v="9057" actId="113"/>
          <ac:graphicFrameMkLst>
            <pc:docMk/>
            <pc:sldMk cId="3198798118" sldId="259"/>
            <ac:graphicFrameMk id="5" creationId="{64E7F861-B693-40A3-69E8-E6917D27F737}"/>
          </ac:graphicFrameMkLst>
        </pc:graphicFrameChg>
        <pc:graphicFrameChg chg="modGraphic">
          <ac:chgData name="Marcelinus Yeri Fernandez Akoli" userId="7df2703d-5f00-4089-adf7-2aa240d1a1c5" providerId="ADAL" clId="{ADE99048-B109-4AA9-A3F5-26AEADF2C3A1}" dt="2025-12-03T02:16:33.851" v="9045" actId="113"/>
          <ac:graphicFrameMkLst>
            <pc:docMk/>
            <pc:sldMk cId="3198798118" sldId="259"/>
            <ac:graphicFrameMk id="6" creationId="{DB5BB85B-DF38-A11E-78CB-AC0A5E6817A2}"/>
          </ac:graphicFrameMkLst>
        </pc:graphicFrameChg>
        <pc:graphicFrameChg chg="add mod modGraphic">
          <ac:chgData name="Marcelinus Yeri Fernandez Akoli" userId="7df2703d-5f00-4089-adf7-2aa240d1a1c5" providerId="ADAL" clId="{ADE99048-B109-4AA9-A3F5-26AEADF2C3A1}" dt="2025-12-03T02:16:47.689" v="9047" actId="113"/>
          <ac:graphicFrameMkLst>
            <pc:docMk/>
            <pc:sldMk cId="3198798118" sldId="259"/>
            <ac:graphicFrameMk id="8" creationId="{3ECD99F3-433C-CBBC-A00F-CB25C43074CA}"/>
          </ac:graphicFrameMkLst>
        </pc:graphicFrameChg>
        <pc:graphicFrameChg chg="add mod modGraphic">
          <ac:chgData name="Marcelinus Yeri Fernandez Akoli" userId="7df2703d-5f00-4089-adf7-2aa240d1a1c5" providerId="ADAL" clId="{ADE99048-B109-4AA9-A3F5-26AEADF2C3A1}" dt="2025-12-03T02:17:29.796" v="9051" actId="113"/>
          <ac:graphicFrameMkLst>
            <pc:docMk/>
            <pc:sldMk cId="3198798118" sldId="259"/>
            <ac:graphicFrameMk id="9" creationId="{239DDB21-26FE-4913-059F-F80B90B0B78E}"/>
          </ac:graphicFrameMkLst>
        </pc:graphicFrameChg>
      </pc:sldChg>
      <pc:sldChg chg="modNotesTx">
        <pc:chgData name="Marcelinus Yeri Fernandez Akoli" userId="7df2703d-5f00-4089-adf7-2aa240d1a1c5" providerId="ADAL" clId="{ADE99048-B109-4AA9-A3F5-26AEADF2C3A1}" dt="2025-12-01T21:37:19.054" v="8641" actId="20577"/>
        <pc:sldMkLst>
          <pc:docMk/>
          <pc:sldMk cId="755953022" sldId="264"/>
        </pc:sldMkLst>
      </pc:sldChg>
      <pc:sldChg chg="modSp mod modNotesTx">
        <pc:chgData name="Marcelinus Yeri Fernandez Akoli" userId="7df2703d-5f00-4089-adf7-2aa240d1a1c5" providerId="ADAL" clId="{ADE99048-B109-4AA9-A3F5-26AEADF2C3A1}" dt="2025-12-03T05:20:18.352" v="9194" actId="113"/>
        <pc:sldMkLst>
          <pc:docMk/>
          <pc:sldMk cId="3068984780" sldId="265"/>
        </pc:sldMkLst>
        <pc:graphicFrameChg chg="modGraphic">
          <ac:chgData name="Marcelinus Yeri Fernandez Akoli" userId="7df2703d-5f00-4089-adf7-2aa240d1a1c5" providerId="ADAL" clId="{ADE99048-B109-4AA9-A3F5-26AEADF2C3A1}" dt="2025-12-03T02:25:33.641" v="9088" actId="113"/>
          <ac:graphicFrameMkLst>
            <pc:docMk/>
            <pc:sldMk cId="3068984780" sldId="265"/>
            <ac:graphicFrameMk id="2" creationId="{E6510A5F-B2C0-2D6E-47CF-D7912C39F24F}"/>
          </ac:graphicFrameMkLst>
        </pc:graphicFrameChg>
        <pc:graphicFrameChg chg="modGraphic">
          <ac:chgData name="Marcelinus Yeri Fernandez Akoli" userId="7df2703d-5f00-4089-adf7-2aa240d1a1c5" providerId="ADAL" clId="{ADE99048-B109-4AA9-A3F5-26AEADF2C3A1}" dt="2025-12-03T05:20:18.352" v="9194" actId="113"/>
          <ac:graphicFrameMkLst>
            <pc:docMk/>
            <pc:sldMk cId="3068984780" sldId="265"/>
            <ac:graphicFrameMk id="3" creationId="{FAFE7F9E-9163-5D99-5CDA-CA9FA2B3E156}"/>
          </ac:graphicFrameMkLst>
        </pc:graphicFrameChg>
      </pc:sldChg>
      <pc:sldChg chg="modSp mod modNotesTx">
        <pc:chgData name="Marcelinus Yeri Fernandez Akoli" userId="7df2703d-5f00-4089-adf7-2aa240d1a1c5" providerId="ADAL" clId="{ADE99048-B109-4AA9-A3F5-26AEADF2C3A1}" dt="2025-12-03T02:26:12.469" v="9091" actId="113"/>
        <pc:sldMkLst>
          <pc:docMk/>
          <pc:sldMk cId="3330760151" sldId="266"/>
        </pc:sldMkLst>
        <pc:graphicFrameChg chg="modGraphic">
          <ac:chgData name="Marcelinus Yeri Fernandez Akoli" userId="7df2703d-5f00-4089-adf7-2aa240d1a1c5" providerId="ADAL" clId="{ADE99048-B109-4AA9-A3F5-26AEADF2C3A1}" dt="2025-12-03T02:26:00.646" v="9089" actId="113"/>
          <ac:graphicFrameMkLst>
            <pc:docMk/>
            <pc:sldMk cId="3330760151" sldId="266"/>
            <ac:graphicFrameMk id="4" creationId="{E97DE6D1-31CC-2F0F-809E-29CDDF90A5B1}"/>
          </ac:graphicFrameMkLst>
        </pc:graphicFrameChg>
        <pc:graphicFrameChg chg="modGraphic">
          <ac:chgData name="Marcelinus Yeri Fernandez Akoli" userId="7df2703d-5f00-4089-adf7-2aa240d1a1c5" providerId="ADAL" clId="{ADE99048-B109-4AA9-A3F5-26AEADF2C3A1}" dt="2025-12-03T02:26:12.469" v="9091" actId="113"/>
          <ac:graphicFrameMkLst>
            <pc:docMk/>
            <pc:sldMk cId="3330760151" sldId="266"/>
            <ac:graphicFrameMk id="5" creationId="{16F780C5-560F-BC3C-7EAD-AFD47F12205E}"/>
          </ac:graphicFrameMkLst>
        </pc:graphicFrameChg>
      </pc:sldChg>
      <pc:sldChg chg="modSp mod modNotesTx">
        <pc:chgData name="Marcelinus Yeri Fernandez Akoli" userId="7df2703d-5f00-4089-adf7-2aa240d1a1c5" providerId="ADAL" clId="{ADE99048-B109-4AA9-A3F5-26AEADF2C3A1}" dt="2025-12-03T02:31:11.901" v="9104" actId="113"/>
        <pc:sldMkLst>
          <pc:docMk/>
          <pc:sldMk cId="3729413022" sldId="267"/>
        </pc:sldMkLst>
        <pc:spChg chg="mod">
          <ac:chgData name="Marcelinus Yeri Fernandez Akoli" userId="7df2703d-5f00-4089-adf7-2aa240d1a1c5" providerId="ADAL" clId="{ADE99048-B109-4AA9-A3F5-26AEADF2C3A1}" dt="2025-11-27T22:07:37.170" v="6065" actId="20577"/>
          <ac:spMkLst>
            <pc:docMk/>
            <pc:sldMk cId="3729413022" sldId="267"/>
            <ac:spMk id="9" creationId="{E3273B8B-2DCD-A0DA-2477-8F99C625CC4A}"/>
          </ac:spMkLst>
        </pc:spChg>
        <pc:graphicFrameChg chg="mod modGraphic">
          <ac:chgData name="Marcelinus Yeri Fernandez Akoli" userId="7df2703d-5f00-4089-adf7-2aa240d1a1c5" providerId="ADAL" clId="{ADE99048-B109-4AA9-A3F5-26AEADF2C3A1}" dt="2025-12-03T02:27:34.895" v="9093" actId="113"/>
          <ac:graphicFrameMkLst>
            <pc:docMk/>
            <pc:sldMk cId="3729413022" sldId="267"/>
            <ac:graphicFrameMk id="4" creationId="{3999C162-1A5D-BACA-2D14-60D3BD2CA994}"/>
          </ac:graphicFrameMkLst>
        </pc:graphicFrameChg>
        <pc:graphicFrameChg chg="mod modGraphic">
          <ac:chgData name="Marcelinus Yeri Fernandez Akoli" userId="7df2703d-5f00-4089-adf7-2aa240d1a1c5" providerId="ADAL" clId="{ADE99048-B109-4AA9-A3F5-26AEADF2C3A1}" dt="2025-12-03T02:29:28.427" v="9096" actId="113"/>
          <ac:graphicFrameMkLst>
            <pc:docMk/>
            <pc:sldMk cId="3729413022" sldId="267"/>
            <ac:graphicFrameMk id="5" creationId="{3D99A3D5-0101-AB11-AC77-71059CE73146}"/>
          </ac:graphicFrameMkLst>
        </pc:graphicFrameChg>
        <pc:graphicFrameChg chg="modGraphic">
          <ac:chgData name="Marcelinus Yeri Fernandez Akoli" userId="7df2703d-5f00-4089-adf7-2aa240d1a1c5" providerId="ADAL" clId="{ADE99048-B109-4AA9-A3F5-26AEADF2C3A1}" dt="2025-12-03T02:30:56.916" v="9101" actId="113"/>
          <ac:graphicFrameMkLst>
            <pc:docMk/>
            <pc:sldMk cId="3729413022" sldId="267"/>
            <ac:graphicFrameMk id="13" creationId="{5BDCE6F8-F525-2AF2-E5B8-33E6BB446D32}"/>
          </ac:graphicFrameMkLst>
        </pc:graphicFrameChg>
        <pc:graphicFrameChg chg="modGraphic">
          <ac:chgData name="Marcelinus Yeri Fernandez Akoli" userId="7df2703d-5f00-4089-adf7-2aa240d1a1c5" providerId="ADAL" clId="{ADE99048-B109-4AA9-A3F5-26AEADF2C3A1}" dt="2025-12-03T02:31:11.901" v="9104" actId="113"/>
          <ac:graphicFrameMkLst>
            <pc:docMk/>
            <pc:sldMk cId="3729413022" sldId="267"/>
            <ac:graphicFrameMk id="14" creationId="{EFBD058F-44AA-D2FF-A5A5-33BF57F575B2}"/>
          </ac:graphicFrameMkLst>
        </pc:graphicFrameChg>
      </pc:sldChg>
      <pc:sldChg chg="modSp mod modNotesTx">
        <pc:chgData name="Marcelinus Yeri Fernandez Akoli" userId="7df2703d-5f00-4089-adf7-2aa240d1a1c5" providerId="ADAL" clId="{ADE99048-B109-4AA9-A3F5-26AEADF2C3A1}" dt="2025-12-03T06:27:17.575" v="9394" actId="20577"/>
        <pc:sldMkLst>
          <pc:docMk/>
          <pc:sldMk cId="1382385061" sldId="268"/>
        </pc:sldMkLst>
        <pc:spChg chg="mod">
          <ac:chgData name="Marcelinus Yeri Fernandez Akoli" userId="7df2703d-5f00-4089-adf7-2aa240d1a1c5" providerId="ADAL" clId="{ADE99048-B109-4AA9-A3F5-26AEADF2C3A1}" dt="2025-12-03T06:27:17.575" v="9394" actId="20577"/>
          <ac:spMkLst>
            <pc:docMk/>
            <pc:sldMk cId="1382385061" sldId="268"/>
            <ac:spMk id="12" creationId="{6D7376BA-2B53-D763-115A-97062A89F8E0}"/>
          </ac:spMkLst>
        </pc:spChg>
        <pc:graphicFrameChg chg="modGraphic">
          <ac:chgData name="Marcelinus Yeri Fernandez Akoli" userId="7df2703d-5f00-4089-adf7-2aa240d1a1c5" providerId="ADAL" clId="{ADE99048-B109-4AA9-A3F5-26AEADF2C3A1}" dt="2025-11-08T06:14:22.355" v="3176" actId="14100"/>
          <ac:graphicFrameMkLst>
            <pc:docMk/>
            <pc:sldMk cId="1382385061" sldId="268"/>
            <ac:graphicFrameMk id="30" creationId="{4F325FBB-91F2-3C21-10C9-F0D506C28C49}"/>
          </ac:graphicFrameMkLst>
        </pc:graphicFrameChg>
        <pc:cxnChg chg="mod">
          <ac:chgData name="Marcelinus Yeri Fernandez Akoli" userId="7df2703d-5f00-4089-adf7-2aa240d1a1c5" providerId="ADAL" clId="{ADE99048-B109-4AA9-A3F5-26AEADF2C3A1}" dt="2025-12-02T05:40:57.646" v="8931" actId="14100"/>
          <ac:cxnSpMkLst>
            <pc:docMk/>
            <pc:sldMk cId="1382385061" sldId="268"/>
            <ac:cxnSpMk id="15" creationId="{D6D4B046-DF8C-91DD-A559-EF39AC7743EA}"/>
          </ac:cxnSpMkLst>
        </pc:cxnChg>
        <pc:cxnChg chg="mod">
          <ac:chgData name="Marcelinus Yeri Fernandez Akoli" userId="7df2703d-5f00-4089-adf7-2aa240d1a1c5" providerId="ADAL" clId="{ADE99048-B109-4AA9-A3F5-26AEADF2C3A1}" dt="2025-11-27T22:55:46.429" v="6562" actId="14100"/>
          <ac:cxnSpMkLst>
            <pc:docMk/>
            <pc:sldMk cId="1382385061" sldId="268"/>
            <ac:cxnSpMk id="18" creationId="{F0D1CE06-95C0-7A09-A1EE-FEA521209958}"/>
          </ac:cxnSpMkLst>
        </pc:cxnChg>
      </pc:sldChg>
      <pc:sldChg chg="addSp modSp mod modNotesTx">
        <pc:chgData name="Marcelinus Yeri Fernandez Akoli" userId="7df2703d-5f00-4089-adf7-2aa240d1a1c5" providerId="ADAL" clId="{ADE99048-B109-4AA9-A3F5-26AEADF2C3A1}" dt="2025-12-03T02:24:58.604" v="9086" actId="14100"/>
        <pc:sldMkLst>
          <pc:docMk/>
          <pc:sldMk cId="2482417062" sldId="269"/>
        </pc:sldMkLst>
        <pc:spChg chg="mod">
          <ac:chgData name="Marcelinus Yeri Fernandez Akoli" userId="7df2703d-5f00-4089-adf7-2aa240d1a1c5" providerId="ADAL" clId="{ADE99048-B109-4AA9-A3F5-26AEADF2C3A1}" dt="2025-11-25T11:41:19.874" v="4500" actId="20577"/>
          <ac:spMkLst>
            <pc:docMk/>
            <pc:sldMk cId="2482417062" sldId="269"/>
            <ac:spMk id="3" creationId="{106123F0-367E-C189-6A9D-382F57FCB538}"/>
          </ac:spMkLst>
        </pc:spChg>
        <pc:graphicFrameChg chg="modGraphic">
          <ac:chgData name="Marcelinus Yeri Fernandez Akoli" userId="7df2703d-5f00-4089-adf7-2aa240d1a1c5" providerId="ADAL" clId="{ADE99048-B109-4AA9-A3F5-26AEADF2C3A1}" dt="2025-12-03T02:24:40.468" v="9083" actId="113"/>
          <ac:graphicFrameMkLst>
            <pc:docMk/>
            <pc:sldMk cId="2482417062" sldId="269"/>
            <ac:graphicFrameMk id="2" creationId="{95A4FF3F-574A-27ED-7F65-7F8F24A99DFB}"/>
          </ac:graphicFrameMkLst>
        </pc:graphicFrameChg>
        <pc:graphicFrameChg chg="modGraphic">
          <ac:chgData name="Marcelinus Yeri Fernandez Akoli" userId="7df2703d-5f00-4089-adf7-2aa240d1a1c5" providerId="ADAL" clId="{ADE99048-B109-4AA9-A3F5-26AEADF2C3A1}" dt="2025-12-03T02:23:38.343" v="9075" actId="113"/>
          <ac:graphicFrameMkLst>
            <pc:docMk/>
            <pc:sldMk cId="2482417062" sldId="269"/>
            <ac:graphicFrameMk id="4" creationId="{E828009A-A620-C51E-0CA0-A26FE0349F7E}"/>
          </ac:graphicFrameMkLst>
        </pc:graphicFrameChg>
        <pc:graphicFrameChg chg="modGraphic">
          <ac:chgData name="Marcelinus Yeri Fernandez Akoli" userId="7df2703d-5f00-4089-adf7-2aa240d1a1c5" providerId="ADAL" clId="{ADE99048-B109-4AA9-A3F5-26AEADF2C3A1}" dt="2025-12-03T02:23:44.780" v="9076" actId="113"/>
          <ac:graphicFrameMkLst>
            <pc:docMk/>
            <pc:sldMk cId="2482417062" sldId="269"/>
            <ac:graphicFrameMk id="5" creationId="{75E7233E-2FC9-8DA5-2ED0-1B35B25A7040}"/>
          </ac:graphicFrameMkLst>
        </pc:graphicFrameChg>
        <pc:graphicFrameChg chg="mod modGraphic">
          <ac:chgData name="Marcelinus Yeri Fernandez Akoli" userId="7df2703d-5f00-4089-adf7-2aa240d1a1c5" providerId="ADAL" clId="{ADE99048-B109-4AA9-A3F5-26AEADF2C3A1}" dt="2025-12-03T02:24:03.834" v="9079" actId="14100"/>
          <ac:graphicFrameMkLst>
            <pc:docMk/>
            <pc:sldMk cId="2482417062" sldId="269"/>
            <ac:graphicFrameMk id="7" creationId="{96E704C9-AE4D-DC28-FE6F-BFE4F343CD37}"/>
          </ac:graphicFrameMkLst>
        </pc:graphicFrameChg>
        <pc:graphicFrameChg chg="mod modGraphic">
          <ac:chgData name="Marcelinus Yeri Fernandez Akoli" userId="7df2703d-5f00-4089-adf7-2aa240d1a1c5" providerId="ADAL" clId="{ADE99048-B109-4AA9-A3F5-26AEADF2C3A1}" dt="2025-12-03T02:24:58.604" v="9086" actId="14100"/>
          <ac:graphicFrameMkLst>
            <pc:docMk/>
            <pc:sldMk cId="2482417062" sldId="269"/>
            <ac:graphicFrameMk id="8" creationId="{BC0FEE1F-56F6-001F-8444-226561EF49E5}"/>
          </ac:graphicFrameMkLst>
        </pc:graphicFrameChg>
        <pc:graphicFrameChg chg="modGraphic">
          <ac:chgData name="Marcelinus Yeri Fernandez Akoli" userId="7df2703d-5f00-4089-adf7-2aa240d1a1c5" providerId="ADAL" clId="{ADE99048-B109-4AA9-A3F5-26AEADF2C3A1}" dt="2025-12-03T02:24:25.688" v="9081" actId="113"/>
          <ac:graphicFrameMkLst>
            <pc:docMk/>
            <pc:sldMk cId="2482417062" sldId="269"/>
            <ac:graphicFrameMk id="11" creationId="{4AE344E6-1F5A-E6A9-8658-75F14E87C4FB}"/>
          </ac:graphicFrameMkLst>
        </pc:graphicFrameChg>
      </pc:sldChg>
      <pc:sldChg chg="addSp delSp modSp mod modNotesTx">
        <pc:chgData name="Marcelinus Yeri Fernandez Akoli" userId="7df2703d-5f00-4089-adf7-2aa240d1a1c5" providerId="ADAL" clId="{ADE99048-B109-4AA9-A3F5-26AEADF2C3A1}" dt="2025-12-03T02:19:40.176" v="9063" actId="113"/>
        <pc:sldMkLst>
          <pc:docMk/>
          <pc:sldMk cId="1604140709" sldId="270"/>
        </pc:sldMkLst>
        <pc:graphicFrameChg chg="add mod modGraphic">
          <ac:chgData name="Marcelinus Yeri Fernandez Akoli" userId="7df2703d-5f00-4089-adf7-2aa240d1a1c5" providerId="ADAL" clId="{ADE99048-B109-4AA9-A3F5-26AEADF2C3A1}" dt="2025-11-11T01:34:57.730" v="4247" actId="20577"/>
          <ac:graphicFrameMkLst>
            <pc:docMk/>
            <pc:sldMk cId="1604140709" sldId="270"/>
            <ac:graphicFrameMk id="3" creationId="{6FF4C354-D439-83C1-7832-B5E8448A2584}"/>
          </ac:graphicFrameMkLst>
        </pc:graphicFrameChg>
        <pc:graphicFrameChg chg="add mod modGraphic">
          <ac:chgData name="Marcelinus Yeri Fernandez Akoli" userId="7df2703d-5f00-4089-adf7-2aa240d1a1c5" providerId="ADAL" clId="{ADE99048-B109-4AA9-A3F5-26AEADF2C3A1}" dt="2025-11-11T01:31:16.115" v="4242" actId="1038"/>
          <ac:graphicFrameMkLst>
            <pc:docMk/>
            <pc:sldMk cId="1604140709" sldId="270"/>
            <ac:graphicFrameMk id="4" creationId="{E4F68586-E79B-7DF2-ADFC-723663BDFC52}"/>
          </ac:graphicFrameMkLst>
        </pc:graphicFrameChg>
        <pc:graphicFrameChg chg="add mod modGraphic">
          <ac:chgData name="Marcelinus Yeri Fernandez Akoli" userId="7df2703d-5f00-4089-adf7-2aa240d1a1c5" providerId="ADAL" clId="{ADE99048-B109-4AA9-A3F5-26AEADF2C3A1}" dt="2025-12-03T02:19:24.801" v="9061" actId="113"/>
          <ac:graphicFrameMkLst>
            <pc:docMk/>
            <pc:sldMk cId="1604140709" sldId="270"/>
            <ac:graphicFrameMk id="5" creationId="{4C4399C6-8C1D-4083-0B15-FD8DD4981298}"/>
          </ac:graphicFrameMkLst>
        </pc:graphicFrameChg>
        <pc:graphicFrameChg chg="modGraphic">
          <ac:chgData name="Marcelinus Yeri Fernandez Akoli" userId="7df2703d-5f00-4089-adf7-2aa240d1a1c5" providerId="ADAL" clId="{ADE99048-B109-4AA9-A3F5-26AEADF2C3A1}" dt="2025-12-03T02:19:40.176" v="9063" actId="113"/>
          <ac:graphicFrameMkLst>
            <pc:docMk/>
            <pc:sldMk cId="1604140709" sldId="270"/>
            <ac:graphicFrameMk id="9" creationId="{88BD9000-C921-652C-7B8E-9F460E0AD91C}"/>
          </ac:graphicFrameMkLst>
        </pc:graphicFrameChg>
      </pc:sldChg>
      <pc:sldChg chg="modSp mod modNotesTx">
        <pc:chgData name="Marcelinus Yeri Fernandez Akoli" userId="7df2703d-5f00-4089-adf7-2aa240d1a1c5" providerId="ADAL" clId="{ADE99048-B109-4AA9-A3F5-26AEADF2C3A1}" dt="2025-12-03T03:13:57.782" v="9128" actId="113"/>
        <pc:sldMkLst>
          <pc:docMk/>
          <pc:sldMk cId="1330645660" sldId="271"/>
        </pc:sldMkLst>
        <pc:graphicFrameChg chg="modGraphic">
          <ac:chgData name="Marcelinus Yeri Fernandez Akoli" userId="7df2703d-5f00-4089-adf7-2aa240d1a1c5" providerId="ADAL" clId="{ADE99048-B109-4AA9-A3F5-26AEADF2C3A1}" dt="2025-12-03T03:13:11.587" v="9109" actId="113"/>
          <ac:graphicFrameMkLst>
            <pc:docMk/>
            <pc:sldMk cId="1330645660" sldId="271"/>
            <ac:graphicFrameMk id="2" creationId="{10AD74C0-4B80-D54B-80C8-ADE00CF95719}"/>
          </ac:graphicFrameMkLst>
        </pc:graphicFrameChg>
        <pc:graphicFrameChg chg="mod modGraphic">
          <ac:chgData name="Marcelinus Yeri Fernandez Akoli" userId="7df2703d-5f00-4089-adf7-2aa240d1a1c5" providerId="ADAL" clId="{ADE99048-B109-4AA9-A3F5-26AEADF2C3A1}" dt="2025-12-03T03:13:57.782" v="9128" actId="113"/>
          <ac:graphicFrameMkLst>
            <pc:docMk/>
            <pc:sldMk cId="1330645660" sldId="271"/>
            <ac:graphicFrameMk id="3" creationId="{4F67B71D-174B-36BC-1F58-0A5AD2B08C67}"/>
          </ac:graphicFrameMkLst>
        </pc:graphicFrameChg>
      </pc:sldChg>
      <pc:sldChg chg="delSp modSp add mod ord">
        <pc:chgData name="Marcelinus Yeri Fernandez Akoli" userId="7df2703d-5f00-4089-adf7-2aa240d1a1c5" providerId="ADAL" clId="{ADE99048-B109-4AA9-A3F5-26AEADF2C3A1}" dt="2025-12-03T06:12:38.208" v="9358" actId="1038"/>
        <pc:sldMkLst>
          <pc:docMk/>
          <pc:sldMk cId="1836209074" sldId="278"/>
        </pc:sldMkLst>
        <pc:spChg chg="mod">
          <ac:chgData name="Marcelinus Yeri Fernandez Akoli" userId="7df2703d-5f00-4089-adf7-2aa240d1a1c5" providerId="ADAL" clId="{ADE99048-B109-4AA9-A3F5-26AEADF2C3A1}" dt="2025-12-03T06:11:59.321" v="9293" actId="1076"/>
          <ac:spMkLst>
            <pc:docMk/>
            <pc:sldMk cId="1836209074" sldId="278"/>
            <ac:spMk id="2" creationId="{252A3DAE-C39F-32A0-46BE-BBC9E62265CA}"/>
          </ac:spMkLst>
        </pc:spChg>
        <pc:spChg chg="mod">
          <ac:chgData name="Marcelinus Yeri Fernandez Akoli" userId="7df2703d-5f00-4089-adf7-2aa240d1a1c5" providerId="ADAL" clId="{ADE99048-B109-4AA9-A3F5-26AEADF2C3A1}" dt="2025-12-03T06:12:04.789" v="9294" actId="1076"/>
          <ac:spMkLst>
            <pc:docMk/>
            <pc:sldMk cId="1836209074" sldId="278"/>
            <ac:spMk id="3" creationId="{5269CAA0-083C-A648-3C4B-426A8E70FF6D}"/>
          </ac:spMkLst>
        </pc:spChg>
        <pc:spChg chg="mod">
          <ac:chgData name="Marcelinus Yeri Fernandez Akoli" userId="7df2703d-5f00-4089-adf7-2aa240d1a1c5" providerId="ADAL" clId="{ADE99048-B109-4AA9-A3F5-26AEADF2C3A1}" dt="2025-12-03T06:12:38.208" v="9358" actId="1038"/>
          <ac:spMkLst>
            <pc:docMk/>
            <pc:sldMk cId="1836209074" sldId="278"/>
            <ac:spMk id="4" creationId="{80A39588-4A72-8E9C-1D67-4175DE70CDEF}"/>
          </ac:spMkLst>
        </pc:spChg>
        <pc:spChg chg="mod">
          <ac:chgData name="Marcelinus Yeri Fernandez Akoli" userId="7df2703d-5f00-4089-adf7-2aa240d1a1c5" providerId="ADAL" clId="{ADE99048-B109-4AA9-A3F5-26AEADF2C3A1}" dt="2025-12-03T06:12:23.536" v="9312" actId="1037"/>
          <ac:spMkLst>
            <pc:docMk/>
            <pc:sldMk cId="1836209074" sldId="278"/>
            <ac:spMk id="5" creationId="{06A29E71-A9E7-B95B-F979-D583758273D4}"/>
          </ac:spMkLst>
        </pc:spChg>
        <pc:spChg chg="mod">
          <ac:chgData name="Marcelinus Yeri Fernandez Akoli" userId="7df2703d-5f00-4089-adf7-2aa240d1a1c5" providerId="ADAL" clId="{ADE99048-B109-4AA9-A3F5-26AEADF2C3A1}" dt="2025-12-03T06:12:30.248" v="9319" actId="1035"/>
          <ac:spMkLst>
            <pc:docMk/>
            <pc:sldMk cId="1836209074" sldId="278"/>
            <ac:spMk id="6" creationId="{FADB84B6-4264-CB48-BF62-24659377C055}"/>
          </ac:spMkLst>
        </pc:spChg>
        <pc:picChg chg="del mod">
          <ac:chgData name="Marcelinus Yeri Fernandez Akoli" userId="7df2703d-5f00-4089-adf7-2aa240d1a1c5" providerId="ADAL" clId="{ADE99048-B109-4AA9-A3F5-26AEADF2C3A1}" dt="2025-12-03T06:11:51.789" v="9292" actId="478"/>
          <ac:picMkLst>
            <pc:docMk/>
            <pc:sldMk cId="1836209074" sldId="278"/>
            <ac:picMk id="8" creationId="{A1CA4103-45AF-A699-941C-3B0141ECCA51}"/>
          </ac:picMkLst>
        </pc:picChg>
      </pc:sldChg>
      <pc:sldChg chg="modNotesTx">
        <pc:chgData name="Marcelinus Yeri Fernandez Akoli" userId="7df2703d-5f00-4089-adf7-2aa240d1a1c5" providerId="ADAL" clId="{ADE99048-B109-4AA9-A3F5-26AEADF2C3A1}" dt="2025-12-02T06:32:19.985" v="9043" actId="20577"/>
        <pc:sldMkLst>
          <pc:docMk/>
          <pc:sldMk cId="2044035530" sldId="279"/>
        </pc:sldMkLst>
      </pc:sldChg>
      <pc:sldChg chg="addSp delSp modSp new mod modNotesTx">
        <pc:chgData name="Marcelinus Yeri Fernandez Akoli" userId="7df2703d-5f00-4089-adf7-2aa240d1a1c5" providerId="ADAL" clId="{ADE99048-B109-4AA9-A3F5-26AEADF2C3A1}" dt="2025-12-03T03:18:34.797" v="9143" actId="20577"/>
        <pc:sldMkLst>
          <pc:docMk/>
          <pc:sldMk cId="389040981" sldId="280"/>
        </pc:sldMkLst>
        <pc:spChg chg="add mod">
          <ac:chgData name="Marcelinus Yeri Fernandez Akoli" userId="7df2703d-5f00-4089-adf7-2aa240d1a1c5" providerId="ADAL" clId="{ADE99048-B109-4AA9-A3F5-26AEADF2C3A1}" dt="2025-11-10T21:50:12.827" v="3223" actId="1076"/>
          <ac:spMkLst>
            <pc:docMk/>
            <pc:sldMk cId="389040981" sldId="280"/>
            <ac:spMk id="8" creationId="{E96C6EDF-C67F-A829-B74B-B0603D93A7E5}"/>
          </ac:spMkLst>
        </pc:spChg>
        <pc:cxnChg chg="add mod">
          <ac:chgData name="Marcelinus Yeri Fernandez Akoli" userId="7df2703d-5f00-4089-adf7-2aa240d1a1c5" providerId="ADAL" clId="{ADE99048-B109-4AA9-A3F5-26AEADF2C3A1}" dt="2025-11-10T21:50:28.153" v="3225" actId="14100"/>
          <ac:cxnSpMkLst>
            <pc:docMk/>
            <pc:sldMk cId="389040981" sldId="280"/>
            <ac:cxnSpMk id="12" creationId="{9FDB1E0E-5C13-584E-5DA6-6442AF436CF5}"/>
          </ac:cxnSpMkLst>
        </pc:cxnChg>
        <pc:cxnChg chg="add mod">
          <ac:chgData name="Marcelinus Yeri Fernandez Akoli" userId="7df2703d-5f00-4089-adf7-2aa240d1a1c5" providerId="ADAL" clId="{ADE99048-B109-4AA9-A3F5-26AEADF2C3A1}" dt="2025-11-10T21:50:38.871" v="3226" actId="14100"/>
          <ac:cxnSpMkLst>
            <pc:docMk/>
            <pc:sldMk cId="389040981" sldId="280"/>
            <ac:cxnSpMk id="23" creationId="{41C9CA05-D24E-F9CF-B3DC-50819ABB170D}"/>
          </ac:cxnSpMkLst>
        </pc:cxnChg>
        <pc:cxnChg chg="add mod">
          <ac:chgData name="Marcelinus Yeri Fernandez Akoli" userId="7df2703d-5f00-4089-adf7-2aa240d1a1c5" providerId="ADAL" clId="{ADE99048-B109-4AA9-A3F5-26AEADF2C3A1}" dt="2025-11-10T21:50:22.914" v="3224" actId="14100"/>
          <ac:cxnSpMkLst>
            <pc:docMk/>
            <pc:sldMk cId="389040981" sldId="280"/>
            <ac:cxnSpMk id="29" creationId="{4B791C85-E23F-8CF9-7766-2C31FEA41AE5}"/>
          </ac:cxnSpMkLst>
        </pc:cxnChg>
      </pc:sldChg>
      <pc:sldChg chg="addSp delSp modSp new mod modNotesTx">
        <pc:chgData name="Marcelinus Yeri Fernandez Akoli" userId="7df2703d-5f00-4089-adf7-2aa240d1a1c5" providerId="ADAL" clId="{ADE99048-B109-4AA9-A3F5-26AEADF2C3A1}" dt="2025-12-03T03:17:43.024" v="9140" actId="113"/>
        <pc:sldMkLst>
          <pc:docMk/>
          <pc:sldMk cId="2134770608" sldId="282"/>
        </pc:sldMkLst>
        <pc:spChg chg="add mod">
          <ac:chgData name="Marcelinus Yeri Fernandez Akoli" userId="7df2703d-5f00-4089-adf7-2aa240d1a1c5" providerId="ADAL" clId="{ADE99048-B109-4AA9-A3F5-26AEADF2C3A1}" dt="2025-11-10T22:08:01.921" v="3428" actId="1035"/>
          <ac:spMkLst>
            <pc:docMk/>
            <pc:sldMk cId="2134770608" sldId="282"/>
            <ac:spMk id="2" creationId="{0CA3B674-BC44-C459-F667-280AC3EFE61B}"/>
          </ac:spMkLst>
        </pc:spChg>
        <pc:spChg chg="add mod">
          <ac:chgData name="Marcelinus Yeri Fernandez Akoli" userId="7df2703d-5f00-4089-adf7-2aa240d1a1c5" providerId="ADAL" clId="{ADE99048-B109-4AA9-A3F5-26AEADF2C3A1}" dt="2025-11-10T22:07:23.968" v="3420" actId="1076"/>
          <ac:spMkLst>
            <pc:docMk/>
            <pc:sldMk cId="2134770608" sldId="282"/>
            <ac:spMk id="3" creationId="{A367B5A2-3E47-C557-DA87-50B89C7025C7}"/>
          </ac:spMkLst>
        </pc:spChg>
        <pc:spChg chg="add mod">
          <ac:chgData name="Marcelinus Yeri Fernandez Akoli" userId="7df2703d-5f00-4089-adf7-2aa240d1a1c5" providerId="ADAL" clId="{ADE99048-B109-4AA9-A3F5-26AEADF2C3A1}" dt="2025-11-10T22:07:15.430" v="3418" actId="1076"/>
          <ac:spMkLst>
            <pc:docMk/>
            <pc:sldMk cId="2134770608" sldId="282"/>
            <ac:spMk id="4" creationId="{08C4FD9B-F258-9477-DD2B-B7DEF37DB107}"/>
          </ac:spMkLst>
        </pc:spChg>
        <pc:graphicFrameChg chg="mod modGraphic">
          <ac:chgData name="Marcelinus Yeri Fernandez Akoli" userId="7df2703d-5f00-4089-adf7-2aa240d1a1c5" providerId="ADAL" clId="{ADE99048-B109-4AA9-A3F5-26AEADF2C3A1}" dt="2025-12-03T03:17:43.024" v="9140" actId="113"/>
          <ac:graphicFrameMkLst>
            <pc:docMk/>
            <pc:sldMk cId="2134770608" sldId="282"/>
            <ac:graphicFrameMk id="7" creationId="{819085F2-691C-8A9C-A605-F2322701B47F}"/>
          </ac:graphicFrameMkLst>
        </pc:graphicFrameChg>
        <pc:graphicFrameChg chg="add mod modGraphic">
          <ac:chgData name="Marcelinus Yeri Fernandez Akoli" userId="7df2703d-5f00-4089-adf7-2aa240d1a1c5" providerId="ADAL" clId="{ADE99048-B109-4AA9-A3F5-26AEADF2C3A1}" dt="2025-11-11T00:26:13.584" v="3812" actId="14734"/>
          <ac:graphicFrameMkLst>
            <pc:docMk/>
            <pc:sldMk cId="2134770608" sldId="282"/>
            <ac:graphicFrameMk id="8" creationId="{E1B5FCE0-B236-9B85-A15E-086DE427632C}"/>
          </ac:graphicFrameMkLst>
        </pc:graphicFrameChg>
        <pc:graphicFrameChg chg="modGraphic">
          <ac:chgData name="Marcelinus Yeri Fernandez Akoli" userId="7df2703d-5f00-4089-adf7-2aa240d1a1c5" providerId="ADAL" clId="{ADE99048-B109-4AA9-A3F5-26AEADF2C3A1}" dt="2025-12-03T03:17:10.744" v="9134" actId="113"/>
          <ac:graphicFrameMkLst>
            <pc:docMk/>
            <pc:sldMk cId="2134770608" sldId="282"/>
            <ac:graphicFrameMk id="9" creationId="{483B72E4-E4AD-2964-965A-193C2D0D970D}"/>
          </ac:graphicFrameMkLst>
        </pc:graphicFrameChg>
      </pc:sldChg>
      <pc:sldChg chg="addSp delSp modSp new mod modNotesTx">
        <pc:chgData name="Marcelinus Yeri Fernandez Akoli" userId="7df2703d-5f00-4089-adf7-2aa240d1a1c5" providerId="ADAL" clId="{ADE99048-B109-4AA9-A3F5-26AEADF2C3A1}" dt="2025-11-30T23:26:34.909" v="7264" actId="20577"/>
        <pc:sldMkLst>
          <pc:docMk/>
          <pc:sldMk cId="2521111111" sldId="283"/>
        </pc:sldMkLst>
        <pc:spChg chg="add mod">
          <ac:chgData name="Marcelinus Yeri Fernandez Akoli" userId="7df2703d-5f00-4089-adf7-2aa240d1a1c5" providerId="ADAL" clId="{ADE99048-B109-4AA9-A3F5-26AEADF2C3A1}" dt="2025-11-26T03:34:17.908" v="6044" actId="113"/>
          <ac:spMkLst>
            <pc:docMk/>
            <pc:sldMk cId="2521111111" sldId="283"/>
            <ac:spMk id="2" creationId="{4F982CBC-98CF-0215-CB59-ADA00C53B556}"/>
          </ac:spMkLst>
        </pc:spChg>
        <pc:spChg chg="add mod">
          <ac:chgData name="Marcelinus Yeri Fernandez Akoli" userId="7df2703d-5f00-4089-adf7-2aa240d1a1c5" providerId="ADAL" clId="{ADE99048-B109-4AA9-A3F5-26AEADF2C3A1}" dt="2025-11-25T11:27:10.108" v="4443" actId="1035"/>
          <ac:spMkLst>
            <pc:docMk/>
            <pc:sldMk cId="2521111111" sldId="283"/>
            <ac:spMk id="9" creationId="{1AE2FA6F-1BA6-5083-5BFF-E236ADF04121}"/>
          </ac:spMkLst>
        </pc:spChg>
        <pc:spChg chg="add mod">
          <ac:chgData name="Marcelinus Yeri Fernandez Akoli" userId="7df2703d-5f00-4089-adf7-2aa240d1a1c5" providerId="ADAL" clId="{ADE99048-B109-4AA9-A3F5-26AEADF2C3A1}" dt="2025-11-25T11:25:26.714" v="4428" actId="1037"/>
          <ac:spMkLst>
            <pc:docMk/>
            <pc:sldMk cId="2521111111" sldId="283"/>
            <ac:spMk id="10" creationId="{B4BCC07C-5834-7AB6-2F03-53E2829B5443}"/>
          </ac:spMkLst>
        </pc:spChg>
        <pc:picChg chg="add mod modCrop">
          <ac:chgData name="Marcelinus Yeri Fernandez Akoli" userId="7df2703d-5f00-4089-adf7-2aa240d1a1c5" providerId="ADAL" clId="{ADE99048-B109-4AA9-A3F5-26AEADF2C3A1}" dt="2025-11-25T11:26:11.181" v="4437" actId="14100"/>
          <ac:picMkLst>
            <pc:docMk/>
            <pc:sldMk cId="2521111111" sldId="283"/>
            <ac:picMk id="5" creationId="{1CC48A30-C155-8749-901C-42606CEA730C}"/>
          </ac:picMkLst>
        </pc:picChg>
        <pc:picChg chg="add mod modCrop">
          <ac:chgData name="Marcelinus Yeri Fernandez Akoli" userId="7df2703d-5f00-4089-adf7-2aa240d1a1c5" providerId="ADAL" clId="{ADE99048-B109-4AA9-A3F5-26AEADF2C3A1}" dt="2025-11-25T11:25:04.614" v="4421" actId="1076"/>
          <ac:picMkLst>
            <pc:docMk/>
            <pc:sldMk cId="2521111111" sldId="283"/>
            <ac:picMk id="8" creationId="{D14478B1-69C9-E6E7-6D54-7328A2B5220B}"/>
          </ac:picMkLst>
        </pc:picChg>
        <pc:picChg chg="add mod">
          <ac:chgData name="Marcelinus Yeri Fernandez Akoli" userId="7df2703d-5f00-4089-adf7-2aa240d1a1c5" providerId="ADAL" clId="{ADE99048-B109-4AA9-A3F5-26AEADF2C3A1}" dt="2025-11-25T11:26:24.369" v="4438" actId="14100"/>
          <ac:picMkLst>
            <pc:docMk/>
            <pc:sldMk cId="2521111111" sldId="283"/>
            <ac:picMk id="16" creationId="{7D5DC21B-FEFB-B68E-579C-A0DBBD26653F}"/>
          </ac:picMkLst>
        </pc:picChg>
        <pc:inkChg chg="add">
          <ac:chgData name="Marcelinus Yeri Fernandez Akoli" userId="7df2703d-5f00-4089-adf7-2aa240d1a1c5" providerId="ADAL" clId="{ADE99048-B109-4AA9-A3F5-26AEADF2C3A1}" dt="2025-11-25T11:06:35.469" v="4279" actId="9405"/>
          <ac:inkMkLst>
            <pc:docMk/>
            <pc:sldMk cId="2521111111" sldId="283"/>
            <ac:inkMk id="6" creationId="{6D303BAB-EE95-50AB-2E91-3F5B83A2BBC0}"/>
          </ac:inkMkLst>
        </pc:inkChg>
        <pc:cxnChg chg="add mod">
          <ac:chgData name="Marcelinus Yeri Fernandez Akoli" userId="7df2703d-5f00-4089-adf7-2aa240d1a1c5" providerId="ADAL" clId="{ADE99048-B109-4AA9-A3F5-26AEADF2C3A1}" dt="2025-11-25T11:25:33.456" v="4430" actId="1035"/>
          <ac:cxnSpMkLst>
            <pc:docMk/>
            <pc:sldMk cId="2521111111" sldId="283"/>
            <ac:cxnSpMk id="12" creationId="{6E104A32-1084-4122-9A09-61FE51864635}"/>
          </ac:cxnSpMkLst>
        </pc:cxnChg>
      </pc:sldChg>
      <pc:sldChg chg="modSp mod ord modNotesTx">
        <pc:chgData name="Marcelinus Yeri Fernandez Akoli" userId="7df2703d-5f00-4089-adf7-2aa240d1a1c5" providerId="ADAL" clId="{ADE99048-B109-4AA9-A3F5-26AEADF2C3A1}" dt="2025-12-03T02:23:06.447" v="9074" actId="113"/>
        <pc:sldMkLst>
          <pc:docMk/>
          <pc:sldMk cId="3341914617" sldId="284"/>
        </pc:sldMkLst>
        <pc:graphicFrameChg chg="modGraphic">
          <ac:chgData name="Marcelinus Yeri Fernandez Akoli" userId="7df2703d-5f00-4089-adf7-2aa240d1a1c5" providerId="ADAL" clId="{ADE99048-B109-4AA9-A3F5-26AEADF2C3A1}" dt="2025-12-03T02:22:46.099" v="9072" actId="113"/>
          <ac:graphicFrameMkLst>
            <pc:docMk/>
            <pc:sldMk cId="3341914617" sldId="284"/>
            <ac:graphicFrameMk id="3" creationId="{442CB2AE-8B28-EA48-8595-9C84DACFB367}"/>
          </ac:graphicFrameMkLst>
        </pc:graphicFrameChg>
        <pc:graphicFrameChg chg="modGraphic">
          <ac:chgData name="Marcelinus Yeri Fernandez Akoli" userId="7df2703d-5f00-4089-adf7-2aa240d1a1c5" providerId="ADAL" clId="{ADE99048-B109-4AA9-A3F5-26AEADF2C3A1}" dt="2025-12-03T02:23:06.447" v="9074" actId="113"/>
          <ac:graphicFrameMkLst>
            <pc:docMk/>
            <pc:sldMk cId="3341914617" sldId="284"/>
            <ac:graphicFrameMk id="4" creationId="{0B2C8BDA-7A3C-3AE7-AE75-F335E9B68FB4}"/>
          </ac:graphicFrameMkLst>
        </pc:graphicFrameChg>
        <pc:graphicFrameChg chg="modGraphic">
          <ac:chgData name="Marcelinus Yeri Fernandez Akoli" userId="7df2703d-5f00-4089-adf7-2aa240d1a1c5" providerId="ADAL" clId="{ADE99048-B109-4AA9-A3F5-26AEADF2C3A1}" dt="2025-12-03T02:21:20.726" v="9067" actId="113"/>
          <ac:graphicFrameMkLst>
            <pc:docMk/>
            <pc:sldMk cId="3341914617" sldId="284"/>
            <ac:graphicFrameMk id="6" creationId="{33B30626-91ED-B320-B188-6C9407DA1475}"/>
          </ac:graphicFrameMkLst>
        </pc:graphicFrameChg>
        <pc:graphicFrameChg chg="modGraphic">
          <ac:chgData name="Marcelinus Yeri Fernandez Akoli" userId="7df2703d-5f00-4089-adf7-2aa240d1a1c5" providerId="ADAL" clId="{ADE99048-B109-4AA9-A3F5-26AEADF2C3A1}" dt="2025-12-03T02:21:26.421" v="9068" actId="113"/>
          <ac:graphicFrameMkLst>
            <pc:docMk/>
            <pc:sldMk cId="3341914617" sldId="284"/>
            <ac:graphicFrameMk id="9" creationId="{9F13A67C-1B45-17A1-78C6-245B11EDD428}"/>
          </ac:graphicFrameMkLst>
        </pc:graphicFrameChg>
      </pc:sldChg>
      <pc:sldChg chg="modNotesTx">
        <pc:chgData name="Marcelinus Yeri Fernandez Akoli" userId="7df2703d-5f00-4089-adf7-2aa240d1a1c5" providerId="ADAL" clId="{ADE99048-B109-4AA9-A3F5-26AEADF2C3A1}" dt="2025-12-02T06:31:40.803" v="8957" actId="20577"/>
        <pc:sldMkLst>
          <pc:docMk/>
          <pc:sldMk cId="3465628738" sldId="285"/>
        </pc:sldMkLst>
      </pc:sldChg>
    </pc:docChg>
  </pc:docChgLst>
  <pc:docChgLst>
    <pc:chgData name="Marcelinus Yeri Fernandez Akoli" userId="7df2703d-5f00-4089-adf7-2aa240d1a1c5" providerId="ADAL" clId="{4FD0A963-63FB-41D6-9891-D14F9CC8ACA2}"/>
    <pc:docChg chg="undo custSel addSld modSld">
      <pc:chgData name="Marcelinus Yeri Fernandez Akoli" userId="7df2703d-5f00-4089-adf7-2aa240d1a1c5" providerId="ADAL" clId="{4FD0A963-63FB-41D6-9891-D14F9CC8ACA2}" dt="2025-11-29T08:20:11.755" v="9744" actId="20577"/>
      <pc:docMkLst>
        <pc:docMk/>
      </pc:docMkLst>
      <pc:sldChg chg="addSp delSp modSp mod modNotesTx">
        <pc:chgData name="Marcelinus Yeri Fernandez Akoli" userId="7df2703d-5f00-4089-adf7-2aa240d1a1c5" providerId="ADAL" clId="{4FD0A963-63FB-41D6-9891-D14F9CC8ACA2}" dt="2025-11-29T08:04:14.842" v="9698" actId="20577"/>
        <pc:sldMkLst>
          <pc:docMk/>
          <pc:sldMk cId="3198798118" sldId="259"/>
        </pc:sldMkLst>
        <pc:spChg chg="mod">
          <ac:chgData name="Marcelinus Yeri Fernandez Akoli" userId="7df2703d-5f00-4089-adf7-2aa240d1a1c5" providerId="ADAL" clId="{4FD0A963-63FB-41D6-9891-D14F9CC8ACA2}" dt="2025-11-29T07:54:25.616" v="9681" actId="1076"/>
          <ac:spMkLst>
            <pc:docMk/>
            <pc:sldMk cId="3198798118" sldId="259"/>
            <ac:spMk id="2" creationId="{C27DE5AF-518B-3D1B-AB86-7DF6392A1387}"/>
          </ac:spMkLst>
        </pc:spChg>
        <pc:spChg chg="mod">
          <ac:chgData name="Marcelinus Yeri Fernandez Akoli" userId="7df2703d-5f00-4089-adf7-2aa240d1a1c5" providerId="ADAL" clId="{4FD0A963-63FB-41D6-9891-D14F9CC8ACA2}" dt="2025-11-29T07:26:36.609" v="9073" actId="1076"/>
          <ac:spMkLst>
            <pc:docMk/>
            <pc:sldMk cId="3198798118" sldId="259"/>
            <ac:spMk id="3" creationId="{5B22F131-BF3D-FF07-AC05-696026E0A371}"/>
          </ac:spMkLst>
        </pc:spChg>
        <pc:graphicFrameChg chg="add mod modGraphic">
          <ac:chgData name="Marcelinus Yeri Fernandez Akoli" userId="7df2703d-5f00-4089-adf7-2aa240d1a1c5" providerId="ADAL" clId="{4FD0A963-63FB-41D6-9891-D14F9CC8ACA2}" dt="2025-11-29T07:26:28.974" v="9072" actId="1076"/>
          <ac:graphicFrameMkLst>
            <pc:docMk/>
            <pc:sldMk cId="3198798118" sldId="259"/>
            <ac:graphicFrameMk id="5" creationId="{64E7F861-B693-40A3-69E8-E6917D27F737}"/>
          </ac:graphicFrameMkLst>
        </pc:graphicFrameChg>
        <pc:graphicFrameChg chg="add mod modGraphic">
          <ac:chgData name="Marcelinus Yeri Fernandez Akoli" userId="7df2703d-5f00-4089-adf7-2aa240d1a1c5" providerId="ADAL" clId="{4FD0A963-63FB-41D6-9891-D14F9CC8ACA2}" dt="2025-11-29T07:54:13.213" v="9680"/>
          <ac:graphicFrameMkLst>
            <pc:docMk/>
            <pc:sldMk cId="3198798118" sldId="259"/>
            <ac:graphicFrameMk id="6" creationId="{DB5BB85B-DF38-A11E-78CB-AC0A5E6817A2}"/>
          </ac:graphicFrameMkLst>
        </pc:graphicFrameChg>
      </pc:sldChg>
      <pc:sldChg chg="modNotesTx">
        <pc:chgData name="Marcelinus Yeri Fernandez Akoli" userId="7df2703d-5f00-4089-adf7-2aa240d1a1c5" providerId="ADAL" clId="{4FD0A963-63FB-41D6-9891-D14F9CC8ACA2}" dt="2025-11-29T08:17:55.874" v="9737" actId="20577"/>
        <pc:sldMkLst>
          <pc:docMk/>
          <pc:sldMk cId="3068984780" sldId="265"/>
        </pc:sldMkLst>
      </pc:sldChg>
      <pc:sldChg chg="modSp mod">
        <pc:chgData name="Marcelinus Yeri Fernandez Akoli" userId="7df2703d-5f00-4089-adf7-2aa240d1a1c5" providerId="ADAL" clId="{4FD0A963-63FB-41D6-9891-D14F9CC8ACA2}" dt="2025-11-29T08:20:11.755" v="9744" actId="20577"/>
        <pc:sldMkLst>
          <pc:docMk/>
          <pc:sldMk cId="3729413022" sldId="267"/>
        </pc:sldMkLst>
        <pc:graphicFrameChg chg="modGraphic">
          <ac:chgData name="Marcelinus Yeri Fernandez Akoli" userId="7df2703d-5f00-4089-adf7-2aa240d1a1c5" providerId="ADAL" clId="{4FD0A963-63FB-41D6-9891-D14F9CC8ACA2}" dt="2025-11-29T08:20:11.755" v="9744" actId="20577"/>
          <ac:graphicFrameMkLst>
            <pc:docMk/>
            <pc:sldMk cId="3729413022" sldId="267"/>
            <ac:graphicFrameMk id="5" creationId="{3D99A3D5-0101-AB11-AC77-71059CE73146}"/>
          </ac:graphicFrameMkLst>
        </pc:graphicFrameChg>
      </pc:sldChg>
      <pc:sldChg chg="addSp delSp modSp mod modNotesTx">
        <pc:chgData name="Marcelinus Yeri Fernandez Akoli" userId="7df2703d-5f00-4089-adf7-2aa240d1a1c5" providerId="ADAL" clId="{4FD0A963-63FB-41D6-9891-D14F9CC8ACA2}" dt="2025-11-29T07:56:30.918" v="9682" actId="1076"/>
        <pc:sldMkLst>
          <pc:docMk/>
          <pc:sldMk cId="2482417062" sldId="269"/>
        </pc:sldMkLst>
        <pc:spChg chg="mod">
          <ac:chgData name="Marcelinus Yeri Fernandez Akoli" userId="7df2703d-5f00-4089-adf7-2aa240d1a1c5" providerId="ADAL" clId="{4FD0A963-63FB-41D6-9891-D14F9CC8ACA2}" dt="2025-11-25T04:27:00.584" v="7442" actId="14100"/>
          <ac:spMkLst>
            <pc:docMk/>
            <pc:sldMk cId="2482417062" sldId="269"/>
            <ac:spMk id="3" creationId="{106123F0-367E-C189-6A9D-382F57FCB538}"/>
          </ac:spMkLst>
        </pc:spChg>
        <pc:graphicFrameChg chg="mod modGraphic">
          <ac:chgData name="Marcelinus Yeri Fernandez Akoli" userId="7df2703d-5f00-4089-adf7-2aa240d1a1c5" providerId="ADAL" clId="{4FD0A963-63FB-41D6-9891-D14F9CC8ACA2}" dt="2025-11-27T06:18:14.410" v="8829" actId="20577"/>
          <ac:graphicFrameMkLst>
            <pc:docMk/>
            <pc:sldMk cId="2482417062" sldId="269"/>
            <ac:graphicFrameMk id="2" creationId="{95A4FF3F-574A-27ED-7F65-7F8F24A99DFB}"/>
          </ac:graphicFrameMkLst>
        </pc:graphicFrameChg>
        <pc:graphicFrameChg chg="add mod modGraphic">
          <ac:chgData name="Marcelinus Yeri Fernandez Akoli" userId="7df2703d-5f00-4089-adf7-2aa240d1a1c5" providerId="ADAL" clId="{4FD0A963-63FB-41D6-9891-D14F9CC8ACA2}" dt="2025-11-27T06:19:06.600" v="8844" actId="14100"/>
          <ac:graphicFrameMkLst>
            <pc:docMk/>
            <pc:sldMk cId="2482417062" sldId="269"/>
            <ac:graphicFrameMk id="4" creationId="{E828009A-A620-C51E-0CA0-A26FE0349F7E}"/>
          </ac:graphicFrameMkLst>
        </pc:graphicFrameChg>
        <pc:graphicFrameChg chg="add mod modGraphic">
          <ac:chgData name="Marcelinus Yeri Fernandez Akoli" userId="7df2703d-5f00-4089-adf7-2aa240d1a1c5" providerId="ADAL" clId="{4FD0A963-63FB-41D6-9891-D14F9CC8ACA2}" dt="2025-11-29T07:56:30.918" v="9682" actId="1076"/>
          <ac:graphicFrameMkLst>
            <pc:docMk/>
            <pc:sldMk cId="2482417062" sldId="269"/>
            <ac:graphicFrameMk id="5" creationId="{75E7233E-2FC9-8DA5-2ED0-1B35B25A7040}"/>
          </ac:graphicFrameMkLst>
        </pc:graphicFrameChg>
        <pc:graphicFrameChg chg="add mod modGraphic">
          <ac:chgData name="Marcelinus Yeri Fernandez Akoli" userId="7df2703d-5f00-4089-adf7-2aa240d1a1c5" providerId="ADAL" clId="{4FD0A963-63FB-41D6-9891-D14F9CC8ACA2}" dt="2025-11-27T06:19:26.006" v="8881" actId="20577"/>
          <ac:graphicFrameMkLst>
            <pc:docMk/>
            <pc:sldMk cId="2482417062" sldId="269"/>
            <ac:graphicFrameMk id="7" creationId="{96E704C9-AE4D-DC28-FE6F-BFE4F343CD37}"/>
          </ac:graphicFrameMkLst>
        </pc:graphicFrameChg>
        <pc:graphicFrameChg chg="add mod modGraphic">
          <ac:chgData name="Marcelinus Yeri Fernandez Akoli" userId="7df2703d-5f00-4089-adf7-2aa240d1a1c5" providerId="ADAL" clId="{4FD0A963-63FB-41D6-9891-D14F9CC8ACA2}" dt="2025-11-27T03:11:32.475" v="8546" actId="20577"/>
          <ac:graphicFrameMkLst>
            <pc:docMk/>
            <pc:sldMk cId="2482417062" sldId="269"/>
            <ac:graphicFrameMk id="8" creationId="{BC0FEE1F-56F6-001F-8444-226561EF49E5}"/>
          </ac:graphicFrameMkLst>
        </pc:graphicFrameChg>
        <pc:graphicFrameChg chg="add mod modGraphic">
          <ac:chgData name="Marcelinus Yeri Fernandez Akoli" userId="7df2703d-5f00-4089-adf7-2aa240d1a1c5" providerId="ADAL" clId="{4FD0A963-63FB-41D6-9891-D14F9CC8ACA2}" dt="2025-11-27T03:16:21.005" v="8665"/>
          <ac:graphicFrameMkLst>
            <pc:docMk/>
            <pc:sldMk cId="2482417062" sldId="269"/>
            <ac:graphicFrameMk id="11" creationId="{4AE344E6-1F5A-E6A9-8658-75F14E87C4FB}"/>
          </ac:graphicFrameMkLst>
        </pc:graphicFrameChg>
      </pc:sldChg>
      <pc:sldChg chg="modSp mod modNotesTx">
        <pc:chgData name="Marcelinus Yeri Fernandez Akoli" userId="7df2703d-5f00-4089-adf7-2aa240d1a1c5" providerId="ADAL" clId="{4FD0A963-63FB-41D6-9891-D14F9CC8ACA2}" dt="2025-11-29T08:05:56.851" v="9705" actId="20577"/>
        <pc:sldMkLst>
          <pc:docMk/>
          <pc:sldMk cId="1604140709" sldId="270"/>
        </pc:sldMkLst>
        <pc:spChg chg="mod">
          <ac:chgData name="Marcelinus Yeri Fernandez Akoli" userId="7df2703d-5f00-4089-adf7-2aa240d1a1c5" providerId="ADAL" clId="{4FD0A963-63FB-41D6-9891-D14F9CC8ACA2}" dt="2025-11-25T01:30:21.702" v="6488" actId="20577"/>
          <ac:spMkLst>
            <pc:docMk/>
            <pc:sldMk cId="1604140709" sldId="270"/>
            <ac:spMk id="2" creationId="{F7CA09D6-25EF-7A23-08E5-1ED2BF1ECF86}"/>
          </ac:spMkLst>
        </pc:spChg>
        <pc:graphicFrameChg chg="modGraphic">
          <ac:chgData name="Marcelinus Yeri Fernandez Akoli" userId="7df2703d-5f00-4089-adf7-2aa240d1a1c5" providerId="ADAL" clId="{4FD0A963-63FB-41D6-9891-D14F9CC8ACA2}" dt="2025-11-25T03:57:27.657" v="6630" actId="20577"/>
          <ac:graphicFrameMkLst>
            <pc:docMk/>
            <pc:sldMk cId="1604140709" sldId="270"/>
            <ac:graphicFrameMk id="3" creationId="{6FF4C354-D439-83C1-7832-B5E8448A2584}"/>
          </ac:graphicFrameMkLst>
        </pc:graphicFrameChg>
        <pc:graphicFrameChg chg="modGraphic">
          <ac:chgData name="Marcelinus Yeri Fernandez Akoli" userId="7df2703d-5f00-4089-adf7-2aa240d1a1c5" providerId="ADAL" clId="{4FD0A963-63FB-41D6-9891-D14F9CC8ACA2}" dt="2025-11-29T08:05:56.851" v="9705" actId="20577"/>
          <ac:graphicFrameMkLst>
            <pc:docMk/>
            <pc:sldMk cId="1604140709" sldId="270"/>
            <ac:graphicFrameMk id="9" creationId="{88BD9000-C921-652C-7B8E-9F460E0AD91C}"/>
          </ac:graphicFrameMkLst>
        </pc:graphicFrameChg>
      </pc:sldChg>
      <pc:sldChg chg="modSp mod">
        <pc:chgData name="Marcelinus Yeri Fernandez Akoli" userId="7df2703d-5f00-4089-adf7-2aa240d1a1c5" providerId="ADAL" clId="{4FD0A963-63FB-41D6-9891-D14F9CC8ACA2}" dt="2025-11-25T04:07:29.529" v="7023" actId="114"/>
        <pc:sldMkLst>
          <pc:docMk/>
          <pc:sldMk cId="2456282757" sldId="281"/>
        </pc:sldMkLst>
        <pc:spChg chg="mod">
          <ac:chgData name="Marcelinus Yeri Fernandez Akoli" userId="7df2703d-5f00-4089-adf7-2aa240d1a1c5" providerId="ADAL" clId="{4FD0A963-63FB-41D6-9891-D14F9CC8ACA2}" dt="2025-11-25T04:07:29.529" v="7023" actId="114"/>
          <ac:spMkLst>
            <pc:docMk/>
            <pc:sldMk cId="2456282757" sldId="281"/>
            <ac:spMk id="3" creationId="{825825D9-C516-3DE6-96C0-4B41B704ED49}"/>
          </ac:spMkLst>
        </pc:spChg>
      </pc:sldChg>
      <pc:sldChg chg="addSp delSp modSp new mod">
        <pc:chgData name="Marcelinus Yeri Fernandez Akoli" userId="7df2703d-5f00-4089-adf7-2aa240d1a1c5" providerId="ADAL" clId="{4FD0A963-63FB-41D6-9891-D14F9CC8ACA2}" dt="2025-11-27T03:28:16.480" v="8791" actId="1076"/>
        <pc:sldMkLst>
          <pc:docMk/>
          <pc:sldMk cId="3341914617" sldId="284"/>
        </pc:sldMkLst>
        <pc:graphicFrameChg chg="add mod modGraphic">
          <ac:chgData name="Marcelinus Yeri Fernandez Akoli" userId="7df2703d-5f00-4089-adf7-2aa240d1a1c5" providerId="ADAL" clId="{4FD0A963-63FB-41D6-9891-D14F9CC8ACA2}" dt="2025-11-27T03:28:07.793" v="8789"/>
          <ac:graphicFrameMkLst>
            <pc:docMk/>
            <pc:sldMk cId="3341914617" sldId="284"/>
            <ac:graphicFrameMk id="3" creationId="{442CB2AE-8B28-EA48-8595-9C84DACFB367}"/>
          </ac:graphicFrameMkLst>
        </pc:graphicFrameChg>
        <pc:graphicFrameChg chg="add mod modGraphic">
          <ac:chgData name="Marcelinus Yeri Fernandez Akoli" userId="7df2703d-5f00-4089-adf7-2aa240d1a1c5" providerId="ADAL" clId="{4FD0A963-63FB-41D6-9891-D14F9CC8ACA2}" dt="2025-11-27T03:28:11.772" v="8790"/>
          <ac:graphicFrameMkLst>
            <pc:docMk/>
            <pc:sldMk cId="3341914617" sldId="284"/>
            <ac:graphicFrameMk id="4" creationId="{0B2C8BDA-7A3C-3AE7-AE75-F335E9B68FB4}"/>
          </ac:graphicFrameMkLst>
        </pc:graphicFrameChg>
        <pc:graphicFrameChg chg="add mod modGraphic">
          <ac:chgData name="Marcelinus Yeri Fernandez Akoli" userId="7df2703d-5f00-4089-adf7-2aa240d1a1c5" providerId="ADAL" clId="{4FD0A963-63FB-41D6-9891-D14F9CC8ACA2}" dt="2025-11-27T03:17:35.548" v="8678" actId="1076"/>
          <ac:graphicFrameMkLst>
            <pc:docMk/>
            <pc:sldMk cId="3341914617" sldId="284"/>
            <ac:graphicFrameMk id="6" creationId="{33B30626-91ED-B320-B188-6C9407DA1475}"/>
          </ac:graphicFrameMkLst>
        </pc:graphicFrameChg>
        <pc:graphicFrameChg chg="add mod modGraphic">
          <ac:chgData name="Marcelinus Yeri Fernandez Akoli" userId="7df2703d-5f00-4089-adf7-2aa240d1a1c5" providerId="ADAL" clId="{4FD0A963-63FB-41D6-9891-D14F9CC8ACA2}" dt="2025-11-27T03:22:55.772" v="8701" actId="1035"/>
          <ac:graphicFrameMkLst>
            <pc:docMk/>
            <pc:sldMk cId="3341914617" sldId="284"/>
            <ac:graphicFrameMk id="9" creationId="{9F13A67C-1B45-17A1-78C6-245B11EDD428}"/>
          </ac:graphicFrameMkLst>
        </pc:graphicFrame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1-25T11:06:35.469"/>
    </inkml:context>
    <inkml:brush xml:id="br0">
      <inkml:brushProperty name="width" value="0.035" units="cm"/>
      <inkml:brushProperty name="height" value="0.035" units="cm"/>
      <inkml:brushProperty name="color" value="#E71224"/>
    </inkml:brush>
  </inkml:definitions>
  <inkml:trace contextRef="#ctx0" brushRef="#br0">56 267 24575,'0'484'0,"0"-467"0,1 0 0,1 0 0,0 0 0,2 0 0,0 0 0,0-1 0,2 1 0,0-1 0,1 0 0,0-1 0,2 0 0,10 17 0,5-2 0,1 0 0,1-1 0,2-2 0,38 31 0,-44-38 0,-1 1 0,-2 2 0,20 26 0,24 28 0,68 76 0,-113-130 0,-2 2 0,-1 0 0,-1 1 0,20 51 0,-23-53 0,0 1 0,2-1 0,1-1 0,20 26 0,-14-21 0,31 59 0,-22-17 0,-23-53 0,0 0 0,1-1 0,1 0 0,0 0 0,1-1 0,1 0 0,0 0 0,16 15 0,-4-7 0,1-1 0,0-2 0,2 0 0,1-2 0,0-1 0,1-1 0,1-1 0,0-1 0,1-2 0,0 0 0,51 11 0,-3-8 0,0-3 0,121 3 0,-161-14 0,-19 0 0,0-1 0,-1 0 0,28-5 0,-40 4 0,-1 0 0,1 0 0,-1 0 0,0-1 0,1 1 0,-1-1 0,0 0 0,0-1 0,0 1 0,-1-1 0,1 0 0,-1 0 0,1 0 0,-1 0 0,0 0 0,0-1 0,0 1 0,3-8 0,3-7 0,0-1 0,-2 0 0,0-1 0,-2 0 0,0 0 0,-1 0 0,2-32 0,-5-151 0,-4 123 0,3 68 0,-1 0 0,0 0 0,0 0 0,-2 1 0,1-1 0,-2 0 0,1 1 0,-2 0 0,1 0 0,-2 0 0,1 0 0,-1 1 0,-1 0 0,0 0 0,0 1 0,-1 0 0,0 0 0,-1 1 0,0 0 0,0 0 0,-1 1 0,0 0 0,0 1 0,0 0 0,-19-7 0,-57-26 0,-151-91 0,173 92 0,30 19 0,-56-41 0,79 51 0,1 0 0,0-1 0,1 0 0,0 0 0,1-1 0,0 0 0,0-1 0,-11-23 0,-4-15 0,9 22 0,1-1 0,1-1 0,1 0 0,-7-38 0,-35-168 0,44 206 0,-2 0 0,-1 1 0,-1 0 0,-2 1 0,-29-42 0,31 55 0,-1 1 0,0 1 0,-1 0 0,-1 1 0,0 1 0,-34-18 0,-1-3 0,-8-11 0,2-3 0,-94-100 0,115 103 0,31 36 0,0 0 0,0 0 0,-1 0 0,0 1 0,0 0 0,-1 0 0,0 0 0,0 1 0,-10-6 0,-1 2 0,1 1 0,-1 1 0,-1 0 0,0 1 0,1 1 0,-2 1 0,1 1 0,0 0 0,-1 1 0,1 2 0,-25 1 0,40-1 0,-1 1 0,1 0 0,0-1 0,0 2 0,0-1 0,0 0 0,0 1 0,0 0 0,0 0 0,0 0 0,0 0 0,1 1 0,-1-1 0,1 1 0,0 0 0,0 0 0,0 0 0,0 0 0,0 1 0,1-1 0,0 1 0,-1 0 0,1 0 0,0-1 0,1 1 0,-1 0 0,1 1 0,0-1 0,-1 6 0,-2 12 0,2 1 0,0-1 0,2 0 0,3 35 0,-2-27 0,0 2-120,0-6-129,0 0 0,1 1 0,2-1 0,11 43 0,-5-41-6577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DE568F-C4BE-4A5B-9CA5-F2A62DB65DC7}" type="datetimeFigureOut">
              <a:rPr lang="en-ID" smtClean="0"/>
              <a:t>03/12/2025</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9BD247-66F3-480C-A5BB-326C798EAF36}" type="slidenum">
              <a:rPr lang="en-ID" smtClean="0"/>
              <a:t>‹#›</a:t>
            </a:fld>
            <a:endParaRPr lang="en-ID"/>
          </a:p>
        </p:txBody>
      </p:sp>
    </p:spTree>
    <p:extLst>
      <p:ext uri="{BB962C8B-B14F-4D97-AF65-F5344CB8AC3E}">
        <p14:creationId xmlns:p14="http://schemas.microsoft.com/office/powerpoint/2010/main" val="2204463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989BD247-66F3-480C-A5BB-326C798EAF36}" type="slidenum">
              <a:rPr lang="en-ID" smtClean="0"/>
              <a:t>1</a:t>
            </a:fld>
            <a:endParaRPr lang="en-ID"/>
          </a:p>
        </p:txBody>
      </p:sp>
    </p:spTree>
    <p:extLst>
      <p:ext uri="{BB962C8B-B14F-4D97-AF65-F5344CB8AC3E}">
        <p14:creationId xmlns:p14="http://schemas.microsoft.com/office/powerpoint/2010/main" val="701185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In the 6c sentence, Risna is P for the matrix clause but A for the subordinate clause. That is why in term of syntactic control, -du in ‘</a:t>
            </a:r>
            <a:r>
              <a:rPr lang="en-US" dirty="0" err="1"/>
              <a:t>modu</a:t>
            </a:r>
            <a:r>
              <a:rPr lang="en-US" dirty="0"/>
              <a:t>’ functions as pivot for the matrix clause but Risna is the pivot for the embedded clause. </a:t>
            </a:r>
          </a:p>
          <a:p>
            <a:pPr marL="228600" indent="-228600">
              <a:buAutoNum type="arabicPeriod"/>
            </a:pPr>
            <a:r>
              <a:rPr lang="en-US" dirty="0"/>
              <a:t>Similarly, the third singular pronoun (</a:t>
            </a:r>
            <a:r>
              <a:rPr lang="en-US" dirty="0" err="1"/>
              <a:t>if</a:t>
            </a:r>
            <a:r>
              <a:rPr lang="en-US" dirty="0" err="1">
                <a:latin typeface="Doulos SIL" panose="02000500070000020004" pitchFamily="2" charset="0"/>
                <a:ea typeface="Doulos SIL" panose="02000500070000020004" pitchFamily="2" charset="0"/>
                <a:cs typeface="Doulos SIL" panose="02000500070000020004" pitchFamily="2" charset="0"/>
              </a:rPr>
              <a:t>ǝi</a:t>
            </a:r>
            <a:r>
              <a:rPr lang="en-US" dirty="0">
                <a:latin typeface="Doulos SIL" panose="02000500070000020004" pitchFamily="2" charset="0"/>
                <a:ea typeface="Doulos SIL" panose="02000500070000020004" pitchFamily="2" charset="0"/>
                <a:cs typeface="Doulos SIL" panose="02000500070000020004" pitchFamily="2" charset="0"/>
              </a:rPr>
              <a:t>) can sit as subject for the whole sentence but also as subject and pivot for the embedded clause ‘</a:t>
            </a:r>
            <a:r>
              <a:rPr lang="en-US" dirty="0" err="1">
                <a:latin typeface="Doulos SIL" panose="02000500070000020004" pitchFamily="2" charset="0"/>
                <a:ea typeface="Doulos SIL" panose="02000500070000020004" pitchFamily="2" charset="0"/>
                <a:cs typeface="Doulos SIL" panose="02000500070000020004" pitchFamily="2" charset="0"/>
              </a:rPr>
              <a:t>yuw</a:t>
            </a:r>
            <a:r>
              <a:rPr lang="en-US" dirty="0">
                <a:latin typeface="Doulos SIL" panose="02000500070000020004" pitchFamily="2" charset="0"/>
                <a:ea typeface="Doulos SIL" panose="02000500070000020004" pitchFamily="2" charset="0"/>
                <a:cs typeface="Doulos SIL" panose="02000500070000020004" pitchFamily="2" charset="0"/>
              </a:rPr>
              <a:t> </a:t>
            </a:r>
            <a:r>
              <a:rPr lang="en-US" dirty="0" err="1">
                <a:latin typeface="Doulos SIL" panose="02000500070000020004" pitchFamily="2" charset="0"/>
                <a:ea typeface="Doulos SIL" panose="02000500070000020004" pitchFamily="2" charset="0"/>
                <a:cs typeface="Doulos SIL" panose="02000500070000020004" pitchFamily="2" charset="0"/>
              </a:rPr>
              <a:t>mangentuk</a:t>
            </a:r>
            <a:r>
              <a:rPr lang="en-US" dirty="0">
                <a:latin typeface="Doulos SIL" panose="02000500070000020004" pitchFamily="2" charset="0"/>
                <a:ea typeface="Doulos SIL" panose="02000500070000020004" pitchFamily="2" charset="0"/>
                <a:cs typeface="Doulos SIL" panose="02000500070000020004" pitchFamily="2" charset="0"/>
              </a:rPr>
              <a:t> </a:t>
            </a:r>
            <a:r>
              <a:rPr lang="en-US" dirty="0" err="1">
                <a:latin typeface="Doulos SIL" panose="02000500070000020004" pitchFamily="2" charset="0"/>
                <a:ea typeface="Doulos SIL" panose="02000500070000020004" pitchFamily="2" charset="0"/>
                <a:cs typeface="Doulos SIL" panose="02000500070000020004" pitchFamily="2" charset="0"/>
              </a:rPr>
              <a:t>etu</a:t>
            </a:r>
            <a:r>
              <a:rPr lang="en-US" dirty="0">
                <a:latin typeface="Doulos SIL" panose="02000500070000020004" pitchFamily="2" charset="0"/>
                <a:ea typeface="Doulos SIL" panose="02000500070000020004" pitchFamily="2" charset="0"/>
                <a:cs typeface="Doulos SIL" panose="02000500070000020004" pitchFamily="2" charset="0"/>
              </a:rPr>
              <a:t>’</a:t>
            </a:r>
            <a:endParaRPr lang="en-US" dirty="0"/>
          </a:p>
          <a:p>
            <a:pPr marL="0" indent="0">
              <a:buNone/>
            </a:pPr>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11</a:t>
            </a:fld>
            <a:endParaRPr lang="en-ID"/>
          </a:p>
        </p:txBody>
      </p:sp>
    </p:spTree>
    <p:extLst>
      <p:ext uri="{BB962C8B-B14F-4D97-AF65-F5344CB8AC3E}">
        <p14:creationId xmlns:p14="http://schemas.microsoft.com/office/powerpoint/2010/main" val="4211552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t>
            </a:r>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12</a:t>
            </a:fld>
            <a:endParaRPr lang="en-ID"/>
          </a:p>
        </p:txBody>
      </p:sp>
    </p:spTree>
    <p:extLst>
      <p:ext uri="{BB962C8B-B14F-4D97-AF65-F5344CB8AC3E}">
        <p14:creationId xmlns:p14="http://schemas.microsoft.com/office/powerpoint/2010/main" val="4219801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t>The AUX-driven V-medial structure in </a:t>
            </a:r>
            <a:r>
              <a:rPr lang="en-AU" sz="1200" dirty="0" err="1"/>
              <a:t>Sigulai</a:t>
            </a:r>
            <a:r>
              <a:rPr lang="en-AU" sz="1200" dirty="0"/>
              <a:t> is increasingly dominant and is correlated with a gradual shift toward NOM alignment (Ex.7e &amp; 7f), especially in the use of SUBJ free pronouns, marked NOM with </a:t>
            </a:r>
            <a:r>
              <a:rPr lang="en-AU" sz="1200" i="1" dirty="0" err="1"/>
              <a:t>i</a:t>
            </a:r>
            <a:r>
              <a:rPr lang="en-AU" sz="1200" i="1" dirty="0"/>
              <a:t>-</a:t>
            </a:r>
            <a:r>
              <a:rPr lang="en-AU" sz="1200" dirty="0"/>
              <a:t> (Table 1). </a:t>
            </a:r>
            <a:endParaRPr lang="en-AU" dirty="0"/>
          </a:p>
          <a:p>
            <a:endParaRPr lang="en-ID" dirty="0"/>
          </a:p>
          <a:p>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13</a:t>
            </a:fld>
            <a:endParaRPr lang="en-ID"/>
          </a:p>
        </p:txBody>
      </p:sp>
    </p:spTree>
    <p:extLst>
      <p:ext uri="{BB962C8B-B14F-4D97-AF65-F5344CB8AC3E}">
        <p14:creationId xmlns:p14="http://schemas.microsoft.com/office/powerpoint/2010/main" val="2777485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14</a:t>
            </a:fld>
            <a:endParaRPr lang="en-ID"/>
          </a:p>
        </p:txBody>
      </p:sp>
    </p:spTree>
    <p:extLst>
      <p:ext uri="{BB962C8B-B14F-4D97-AF65-F5344CB8AC3E}">
        <p14:creationId xmlns:p14="http://schemas.microsoft.com/office/powerpoint/2010/main" val="8997100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pPr marL="228600" indent="-228600">
              <a:buAutoNum type="arabicPeriod"/>
            </a:pPr>
            <a:r>
              <a:rPr lang="en-US" dirty="0"/>
              <a:t>In term of locus marking, </a:t>
            </a:r>
            <a:r>
              <a:rPr lang="en-US" dirty="0" err="1"/>
              <a:t>Sigulai</a:t>
            </a:r>
            <a:r>
              <a:rPr lang="en-US" dirty="0"/>
              <a:t> is double as well as double head markings in both pronominal and verbal structures where each of them get case marking (ex.8b).  </a:t>
            </a:r>
          </a:p>
          <a:p>
            <a:pPr marL="228600" indent="-228600">
              <a:buAutoNum type="arabicPeriod"/>
            </a:pPr>
            <a:r>
              <a:rPr lang="en-US" dirty="0"/>
              <a:t>In term of organization of morphosyntactic features, it is easy to identify morphosyntactic relationship between the free and bound pronouns in </a:t>
            </a:r>
            <a:r>
              <a:rPr lang="en-US" dirty="0" err="1"/>
              <a:t>Sigulai</a:t>
            </a:r>
            <a:r>
              <a:rPr lang="en-US" dirty="0"/>
              <a:t> behave anaphorically in which they co-index each other with ergative markers are attached to verbs, while absolutive markers mainly attached to the inflected auxiliaries (see ex. 8b). </a:t>
            </a:r>
          </a:p>
          <a:p>
            <a:pPr marL="228600" indent="-228600">
              <a:buAutoNum type="arabicPeriod"/>
            </a:pPr>
            <a:r>
              <a:rPr lang="en-US" dirty="0"/>
              <a:t>In term of the crossroads among TAM, agreement and argument structures, the existence of </a:t>
            </a:r>
            <a:r>
              <a:rPr lang="en-US" dirty="0" err="1"/>
              <a:t>Sigulai</a:t>
            </a:r>
            <a:r>
              <a:rPr lang="en-US" dirty="0"/>
              <a:t> verb ‘</a:t>
            </a:r>
            <a:r>
              <a:rPr lang="en-US" dirty="0" err="1"/>
              <a:t>fe</a:t>
            </a:r>
            <a:r>
              <a:rPr lang="en-US" dirty="0" err="1">
                <a:latin typeface="Doulos SIL" panose="02000500070000020004" pitchFamily="2" charset="0"/>
                <a:ea typeface="Doulos SIL" panose="02000500070000020004" pitchFamily="2" charset="0"/>
                <a:cs typeface="Doulos SIL" panose="02000500070000020004" pitchFamily="2" charset="0"/>
              </a:rPr>
              <a:t>Ɂe</a:t>
            </a:r>
            <a:r>
              <a:rPr lang="en-US" dirty="0">
                <a:latin typeface="Doulos SIL" panose="02000500070000020004" pitchFamily="2" charset="0"/>
                <a:ea typeface="Doulos SIL" panose="02000500070000020004" pitchFamily="2" charset="0"/>
                <a:cs typeface="Doulos SIL" panose="02000500070000020004" pitchFamily="2" charset="0"/>
              </a:rPr>
              <a:t>’ stimulates three arguments at 8c. That is, the 3SG ERG </a:t>
            </a:r>
            <a:r>
              <a:rPr lang="en-US" dirty="0" err="1">
                <a:latin typeface="Doulos SIL" panose="02000500070000020004" pitchFamily="2" charset="0"/>
                <a:ea typeface="Doulos SIL" panose="02000500070000020004" pitchFamily="2" charset="0"/>
                <a:cs typeface="Doulos SIL" panose="02000500070000020004" pitchFamily="2" charset="0"/>
              </a:rPr>
              <a:t>i</a:t>
            </a:r>
            <a:r>
              <a:rPr lang="en-US" dirty="0">
                <a:latin typeface="Doulos SIL" panose="02000500070000020004" pitchFamily="2" charset="0"/>
                <a:ea typeface="Doulos SIL" panose="02000500070000020004" pitchFamily="2" charset="0"/>
                <a:cs typeface="Doulos SIL" panose="02000500070000020004" pitchFamily="2" charset="0"/>
              </a:rPr>
              <a:t>- as the agent, the 3PL ACC –</a:t>
            </a:r>
            <a:r>
              <a:rPr lang="en-US" dirty="0" err="1">
                <a:latin typeface="Doulos SIL" panose="02000500070000020004" pitchFamily="2" charset="0"/>
                <a:ea typeface="Doulos SIL" panose="02000500070000020004" pitchFamily="2" charset="0"/>
                <a:cs typeface="Doulos SIL" panose="02000500070000020004" pitchFamily="2" charset="0"/>
              </a:rPr>
              <a:t>ila</a:t>
            </a:r>
            <a:r>
              <a:rPr lang="en-US" dirty="0">
                <a:latin typeface="Doulos SIL" panose="02000500070000020004" pitchFamily="2" charset="0"/>
                <a:ea typeface="Doulos SIL" panose="02000500070000020004" pitchFamily="2" charset="0"/>
                <a:cs typeface="Doulos SIL" panose="02000500070000020004" pitchFamily="2" charset="0"/>
              </a:rPr>
              <a:t> as the recipient, appearing in oblique structure and ‘ </a:t>
            </a:r>
            <a:r>
              <a:rPr lang="en-US" dirty="0" err="1">
                <a:latin typeface="Doulos SIL" panose="02000500070000020004" pitchFamily="2" charset="0"/>
                <a:ea typeface="Doulos SIL" panose="02000500070000020004" pitchFamily="2" charset="0"/>
                <a:cs typeface="Doulos SIL" panose="02000500070000020004" pitchFamily="2" charset="0"/>
              </a:rPr>
              <a:t>telu</a:t>
            </a:r>
            <a:r>
              <a:rPr lang="en-US" dirty="0">
                <a:latin typeface="Doulos SIL" panose="02000500070000020004" pitchFamily="2" charset="0"/>
                <a:ea typeface="Doulos SIL" panose="02000500070000020004" pitchFamily="2" charset="0"/>
                <a:cs typeface="Doulos SIL" panose="02000500070000020004" pitchFamily="2" charset="0"/>
              </a:rPr>
              <a:t> </a:t>
            </a:r>
            <a:r>
              <a:rPr lang="en-US" dirty="0" err="1">
                <a:latin typeface="Doulos SIL" panose="02000500070000020004" pitchFamily="2" charset="0"/>
                <a:ea typeface="Doulos SIL" panose="02000500070000020004" pitchFamily="2" charset="0"/>
                <a:cs typeface="Doulos SIL" panose="02000500070000020004" pitchFamily="2" charset="0"/>
              </a:rPr>
              <a:t>inaklan</a:t>
            </a:r>
            <a:r>
              <a:rPr lang="en-US" dirty="0">
                <a:latin typeface="Doulos SIL" panose="02000500070000020004" pitchFamily="2" charset="0"/>
                <a:ea typeface="Doulos SIL" panose="02000500070000020004" pitchFamily="2" charset="0"/>
                <a:cs typeface="Doulos SIL" panose="02000500070000020004" pitchFamily="2" charset="0"/>
              </a:rPr>
              <a:t> </a:t>
            </a:r>
            <a:r>
              <a:rPr lang="en-US" dirty="0" err="1">
                <a:latin typeface="Doulos SIL" panose="02000500070000020004" pitchFamily="2" charset="0"/>
                <a:ea typeface="Doulos SIL" panose="02000500070000020004" pitchFamily="2" charset="0"/>
                <a:cs typeface="Doulos SIL" panose="02000500070000020004" pitchFamily="2" charset="0"/>
              </a:rPr>
              <a:t>gambolo</a:t>
            </a:r>
            <a:r>
              <a:rPr lang="en-US" dirty="0">
                <a:latin typeface="Doulos SIL" panose="02000500070000020004" pitchFamily="2" charset="0"/>
                <a:ea typeface="Doulos SIL" panose="02000500070000020004" pitchFamily="2" charset="0"/>
                <a:cs typeface="Doulos SIL" panose="02000500070000020004" pitchFamily="2" charset="0"/>
              </a:rPr>
              <a:t>’ as the theme.  </a:t>
            </a:r>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15</a:t>
            </a:fld>
            <a:endParaRPr lang="en-ID"/>
          </a:p>
        </p:txBody>
      </p:sp>
    </p:spTree>
    <p:extLst>
      <p:ext uri="{BB962C8B-B14F-4D97-AF65-F5344CB8AC3E}">
        <p14:creationId xmlns:p14="http://schemas.microsoft.com/office/powerpoint/2010/main" val="32748171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16</a:t>
            </a:fld>
            <a:endParaRPr lang="en-ID"/>
          </a:p>
        </p:txBody>
      </p:sp>
    </p:spTree>
    <p:extLst>
      <p:ext uri="{BB962C8B-B14F-4D97-AF65-F5344CB8AC3E}">
        <p14:creationId xmlns:p14="http://schemas.microsoft.com/office/powerpoint/2010/main" val="41530350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Honestly, our work is in progress. Any questions/feedback are welcome. </a:t>
            </a:r>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19</a:t>
            </a:fld>
            <a:endParaRPr lang="en-ID"/>
          </a:p>
        </p:txBody>
      </p:sp>
    </p:spTree>
    <p:extLst>
      <p:ext uri="{BB962C8B-B14F-4D97-AF65-F5344CB8AC3E}">
        <p14:creationId xmlns:p14="http://schemas.microsoft.com/office/powerpoint/2010/main" val="182016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 linguistic areas I would like to address here is located in Indonesia, particularly on Simeulue island where </a:t>
            </a:r>
            <a:r>
              <a:rPr lang="en-US" dirty="0" err="1"/>
              <a:t>sigulai</a:t>
            </a:r>
            <a:r>
              <a:rPr lang="en-US" dirty="0"/>
              <a:t> (green colored areas) is spoken in the northwestern parts of the island. </a:t>
            </a:r>
            <a:r>
              <a:rPr lang="en-US" dirty="0" err="1"/>
              <a:t>Sigulai</a:t>
            </a:r>
            <a:r>
              <a:rPr lang="en-US" dirty="0"/>
              <a:t>, together with Devayan, </a:t>
            </a:r>
            <a:r>
              <a:rPr lang="en-US" dirty="0" err="1"/>
              <a:t>Nias</a:t>
            </a:r>
            <a:r>
              <a:rPr lang="en-US" dirty="0"/>
              <a:t>, Mentawai and </a:t>
            </a:r>
            <a:r>
              <a:rPr lang="en-US" dirty="0" err="1"/>
              <a:t>Enggano</a:t>
            </a:r>
            <a:r>
              <a:rPr lang="en-US" dirty="0"/>
              <a:t> belong to barrier islands languages.  </a:t>
            </a:r>
          </a:p>
          <a:p>
            <a:pPr marL="228600" indent="-228600">
              <a:buAutoNum type="arabicPeriod"/>
            </a:pPr>
            <a:r>
              <a:rPr lang="en-US" dirty="0"/>
              <a:t>The data we use here were taken from recording and eliciting processes during a two-month scoping trip from May to July 2025 in some </a:t>
            </a:r>
            <a:r>
              <a:rPr lang="en-US" dirty="0" err="1"/>
              <a:t>Sigulai</a:t>
            </a:r>
            <a:r>
              <a:rPr lang="en-US" dirty="0"/>
              <a:t> villages on Simeulue island. </a:t>
            </a:r>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3</a:t>
            </a:fld>
            <a:endParaRPr lang="en-ID"/>
          </a:p>
        </p:txBody>
      </p:sp>
    </p:spTree>
    <p:extLst>
      <p:ext uri="{BB962C8B-B14F-4D97-AF65-F5344CB8AC3E}">
        <p14:creationId xmlns:p14="http://schemas.microsoft.com/office/powerpoint/2010/main" val="1415849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pPr marL="228600" indent="-228600">
              <a:buAutoNum type="arabicPeriod"/>
            </a:pPr>
            <a:r>
              <a:rPr lang="en-US" dirty="0" err="1"/>
              <a:t>Sigulai</a:t>
            </a:r>
            <a:r>
              <a:rPr lang="en-US" dirty="0"/>
              <a:t> inherits conservative AN ergative patterns (1c &amp; 1d) as compared to </a:t>
            </a:r>
            <a:r>
              <a:rPr lang="en-US" dirty="0" err="1"/>
              <a:t>Squliq</a:t>
            </a:r>
            <a:r>
              <a:rPr lang="en-US" dirty="0"/>
              <a:t> Atayal (1a). </a:t>
            </a:r>
          </a:p>
          <a:p>
            <a:pPr marL="228600" indent="-228600">
              <a:buAutoNum type="arabicPeriod"/>
            </a:pPr>
            <a:r>
              <a:rPr lang="en-US" dirty="0"/>
              <a:t>In </a:t>
            </a:r>
            <a:r>
              <a:rPr lang="en-US" dirty="0" err="1"/>
              <a:t>Squliq</a:t>
            </a:r>
            <a:r>
              <a:rPr lang="en-US" dirty="0"/>
              <a:t> Atayal, ergative and absolutive cases exist in words. In </a:t>
            </a:r>
            <a:r>
              <a:rPr lang="en-US" dirty="0" err="1"/>
              <a:t>Sigulai</a:t>
            </a:r>
            <a:r>
              <a:rPr lang="en-US" dirty="0"/>
              <a:t>, they are marked morphosyntactically. </a:t>
            </a:r>
          </a:p>
          <a:p>
            <a:pPr marL="228600" indent="-228600">
              <a:buAutoNum type="arabicPeriod"/>
            </a:pPr>
            <a:r>
              <a:rPr lang="en-US" dirty="0"/>
              <a:t>Therefore, the innovation occurs when lexical marking in </a:t>
            </a:r>
            <a:r>
              <a:rPr lang="en-US" dirty="0" err="1"/>
              <a:t>Formossan</a:t>
            </a:r>
            <a:r>
              <a:rPr lang="en-US" dirty="0"/>
              <a:t> languages like </a:t>
            </a:r>
            <a:r>
              <a:rPr lang="en-US" dirty="0" err="1"/>
              <a:t>Squliq</a:t>
            </a:r>
            <a:r>
              <a:rPr lang="en-US" dirty="0"/>
              <a:t> Atayal shifts into morphological marking in </a:t>
            </a:r>
            <a:r>
              <a:rPr lang="en-US" dirty="0" err="1"/>
              <a:t>Sigulai</a:t>
            </a:r>
            <a:r>
              <a:rPr lang="en-US" dirty="0"/>
              <a:t>. </a:t>
            </a:r>
          </a:p>
          <a:p>
            <a:pPr marL="228600" indent="-228600">
              <a:buAutoNum type="arabicPeriod"/>
            </a:pPr>
            <a:r>
              <a:rPr lang="en-US" dirty="0"/>
              <a:t>In term of AN voice, </a:t>
            </a:r>
            <a:r>
              <a:rPr lang="en-US" dirty="0" err="1"/>
              <a:t>Sigulai</a:t>
            </a:r>
            <a:r>
              <a:rPr lang="en-US" dirty="0"/>
              <a:t> inherits AN voices, which is one of them, is AV. As we can see here that Tagalog inherits ‘um’ infix from Proto AN with the same grammatical function. In </a:t>
            </a:r>
            <a:r>
              <a:rPr lang="en-US" dirty="0" err="1"/>
              <a:t>Sigulai</a:t>
            </a:r>
            <a:r>
              <a:rPr lang="en-US" dirty="0"/>
              <a:t>, it has become ma(N)-. </a:t>
            </a:r>
          </a:p>
          <a:p>
            <a:pPr marL="228600" indent="-228600">
              <a:buAutoNum type="arabicPeriod"/>
            </a:pPr>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4</a:t>
            </a:fld>
            <a:endParaRPr lang="en-ID"/>
          </a:p>
        </p:txBody>
      </p:sp>
    </p:spTree>
    <p:extLst>
      <p:ext uri="{BB962C8B-B14F-4D97-AF65-F5344CB8AC3E}">
        <p14:creationId xmlns:p14="http://schemas.microsoft.com/office/powerpoint/2010/main" val="3440750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If we compare the data from Sipora-Mentawai and Southern </a:t>
            </a:r>
            <a:r>
              <a:rPr lang="en-US" dirty="0" err="1"/>
              <a:t>Nias</a:t>
            </a:r>
            <a:r>
              <a:rPr lang="en-US" dirty="0"/>
              <a:t> on one hand and </a:t>
            </a:r>
            <a:r>
              <a:rPr lang="en-US" dirty="0" err="1"/>
              <a:t>Sigulai</a:t>
            </a:r>
            <a:r>
              <a:rPr lang="en-US" dirty="0"/>
              <a:t> on the other hand, it clearly shows that there has been linguistic change where ergativity is not observed in Sipora-Mentawai and Southern </a:t>
            </a:r>
            <a:r>
              <a:rPr lang="en-US" dirty="0" err="1"/>
              <a:t>Nias</a:t>
            </a:r>
            <a:r>
              <a:rPr lang="en-US" dirty="0"/>
              <a:t>, although voice </a:t>
            </a:r>
            <a:r>
              <a:rPr lang="en-US" dirty="0" err="1"/>
              <a:t>symmetricality</a:t>
            </a:r>
            <a:r>
              <a:rPr lang="en-US" dirty="0"/>
              <a:t> is also identified in </a:t>
            </a:r>
            <a:r>
              <a:rPr lang="en-US" dirty="0" err="1"/>
              <a:t>Nias</a:t>
            </a:r>
            <a:r>
              <a:rPr lang="en-US" dirty="0"/>
              <a:t>, but not in Sipora-Mentawai. </a:t>
            </a:r>
          </a:p>
          <a:p>
            <a:pPr marL="228600" indent="-228600">
              <a:buAutoNum type="arabicPeriod"/>
            </a:pPr>
            <a:r>
              <a:rPr lang="en-US" dirty="0"/>
              <a:t>In contrast, </a:t>
            </a:r>
            <a:r>
              <a:rPr lang="en-US" dirty="0" err="1"/>
              <a:t>Sigulai</a:t>
            </a:r>
            <a:r>
              <a:rPr lang="en-US" dirty="0"/>
              <a:t> maintains both ergativity and voice </a:t>
            </a:r>
            <a:r>
              <a:rPr lang="en-US" dirty="0" err="1"/>
              <a:t>symmetricality</a:t>
            </a:r>
            <a:r>
              <a:rPr lang="en-US" dirty="0"/>
              <a:t>. </a:t>
            </a:r>
          </a:p>
        </p:txBody>
      </p:sp>
      <p:sp>
        <p:nvSpPr>
          <p:cNvPr id="4" name="Slide Number Placeholder 3"/>
          <p:cNvSpPr>
            <a:spLocks noGrp="1"/>
          </p:cNvSpPr>
          <p:nvPr>
            <p:ph type="sldNum" sz="quarter" idx="5"/>
          </p:nvPr>
        </p:nvSpPr>
        <p:spPr/>
        <p:txBody>
          <a:bodyPr/>
          <a:lstStyle/>
          <a:p>
            <a:fld id="{989BD247-66F3-480C-A5BB-326C798EAF36}" type="slidenum">
              <a:rPr lang="en-ID" smtClean="0"/>
              <a:t>5</a:t>
            </a:fld>
            <a:endParaRPr lang="en-ID"/>
          </a:p>
        </p:txBody>
      </p:sp>
    </p:spTree>
    <p:extLst>
      <p:ext uri="{BB962C8B-B14F-4D97-AF65-F5344CB8AC3E}">
        <p14:creationId xmlns:p14="http://schemas.microsoft.com/office/powerpoint/2010/main" val="1451577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Unlike Philippine type languages, </a:t>
            </a:r>
            <a:r>
              <a:rPr lang="en-US" dirty="0" err="1"/>
              <a:t>Sigulai</a:t>
            </a:r>
            <a:r>
              <a:rPr lang="en-US" dirty="0"/>
              <a:t> is a verb-medial language. Although the core argument of the language is marked absolutive, </a:t>
            </a:r>
            <a:r>
              <a:rPr lang="en-US" dirty="0" err="1"/>
              <a:t>Sigulai</a:t>
            </a:r>
            <a:r>
              <a:rPr lang="en-US" dirty="0"/>
              <a:t> also allows nominative pronouns to co-occur together with the absolutive one as the optional argument. Therefore, both (3g) and (3i) are acceptable as well as (3h) and (3j) are also acceptable. Therefore, on one side </a:t>
            </a:r>
            <a:r>
              <a:rPr lang="en-US" dirty="0" err="1"/>
              <a:t>Sigulai</a:t>
            </a:r>
            <a:r>
              <a:rPr lang="en-US" dirty="0"/>
              <a:t> maintains morphosyntactic features predominantly found in AN languages, it also makes an innovation through the emergence of free pronouns.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AU" sz="1200" dirty="0"/>
              <a:t>The AUX-driven V-medial structure in </a:t>
            </a:r>
            <a:r>
              <a:rPr lang="en-AU" sz="1200" dirty="0" err="1"/>
              <a:t>Sigulai</a:t>
            </a:r>
            <a:r>
              <a:rPr lang="en-AU" sz="1200" dirty="0"/>
              <a:t> is increasingly dominant and is correlated with a gradual shift toward NOM alignment (Ex.3i &amp; 3j), especially in the use of SUBJ free pronouns, marked NOM with </a:t>
            </a:r>
            <a:r>
              <a:rPr lang="en-AU" sz="1200" i="1" dirty="0" err="1"/>
              <a:t>i</a:t>
            </a:r>
            <a:r>
              <a:rPr lang="en-AU" sz="1200" i="1" dirty="0"/>
              <a:t>-</a:t>
            </a:r>
            <a:r>
              <a:rPr lang="en-AU" sz="1200" dirty="0"/>
              <a:t> (Table 1).</a:t>
            </a:r>
            <a:endParaRPr lang="en-AU" dirty="0"/>
          </a:p>
          <a:p>
            <a:pPr marL="228600" indent="-228600">
              <a:buAutoNum type="arabicPeriod"/>
            </a:pPr>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6</a:t>
            </a:fld>
            <a:endParaRPr lang="en-ID"/>
          </a:p>
        </p:txBody>
      </p:sp>
    </p:spTree>
    <p:extLst>
      <p:ext uri="{BB962C8B-B14F-4D97-AF65-F5344CB8AC3E}">
        <p14:creationId xmlns:p14="http://schemas.microsoft.com/office/powerpoint/2010/main" val="1780612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Philippine type languages are dominantly verb-initial.</a:t>
            </a:r>
          </a:p>
          <a:p>
            <a:pPr marL="228600" indent="-228600">
              <a:buAutoNum type="arabicPeriod"/>
            </a:pPr>
            <a:r>
              <a:rPr lang="en-US" dirty="0"/>
              <a:t>In term of AUX-based structure, </a:t>
            </a:r>
            <a:r>
              <a:rPr lang="en-US" dirty="0" err="1"/>
              <a:t>Sigulai</a:t>
            </a:r>
            <a:r>
              <a:rPr lang="en-US" dirty="0"/>
              <a:t> is similar to Formosan languages like Paiwan and Atayal (well, half Atayal since Atayal’s verbal predicates demonstrate two characteristics, that is, a predicate where the auxiliary is a morphologically simple word and other predicate where the auxiliary is a morphologically complex  word. </a:t>
            </a:r>
          </a:p>
          <a:p>
            <a:pPr marL="228600" indent="-228600">
              <a:buAutoNum type="arabicPeriod"/>
            </a:pPr>
            <a:r>
              <a:rPr lang="en-US" dirty="0"/>
              <a:t>However, Cebuano and </a:t>
            </a:r>
            <a:r>
              <a:rPr lang="en-US" dirty="0" err="1"/>
              <a:t>Kimaragang</a:t>
            </a:r>
            <a:r>
              <a:rPr lang="en-US" dirty="0"/>
              <a:t> (exx.3e and f) do not express their TAM as (free) auxiliary verb separate from their main verbs, as in Paiwan, Atayal or </a:t>
            </a:r>
            <a:r>
              <a:rPr lang="en-US" dirty="0" err="1"/>
              <a:t>Sigulai</a:t>
            </a:r>
            <a:r>
              <a:rPr lang="en-US" dirty="0"/>
              <a:t>. Instead, TAM is expressed by affixes as part of the verbal inflection of the lexical predicate. </a:t>
            </a:r>
          </a:p>
        </p:txBody>
      </p:sp>
      <p:sp>
        <p:nvSpPr>
          <p:cNvPr id="4" name="Slide Number Placeholder 3"/>
          <p:cNvSpPr>
            <a:spLocks noGrp="1"/>
          </p:cNvSpPr>
          <p:nvPr>
            <p:ph type="sldNum" sz="quarter" idx="5"/>
          </p:nvPr>
        </p:nvSpPr>
        <p:spPr/>
        <p:txBody>
          <a:bodyPr/>
          <a:lstStyle/>
          <a:p>
            <a:fld id="{989BD247-66F3-480C-A5BB-326C798EAF36}" type="slidenum">
              <a:rPr lang="en-ID" smtClean="0"/>
              <a:t>7</a:t>
            </a:fld>
            <a:endParaRPr lang="en-ID"/>
          </a:p>
        </p:txBody>
      </p:sp>
    </p:spTree>
    <p:extLst>
      <p:ext uri="{BB962C8B-B14F-4D97-AF65-F5344CB8AC3E}">
        <p14:creationId xmlns:p14="http://schemas.microsoft.com/office/powerpoint/2010/main" val="874170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err="1"/>
              <a:t>Sigulai</a:t>
            </a:r>
            <a:r>
              <a:rPr lang="en-US" dirty="0"/>
              <a:t> pronominal system is </a:t>
            </a:r>
            <a:r>
              <a:rPr lang="en-US" dirty="0" err="1"/>
              <a:t>morphosyntactically</a:t>
            </a:r>
            <a:r>
              <a:rPr lang="en-US" dirty="0"/>
              <a:t> divided into two groups, that is, free and bound pronouns. Free pronouns are divided into nominative and accusative, while bound pronouns behave ergatively and </a:t>
            </a:r>
            <a:r>
              <a:rPr lang="en-US" dirty="0" err="1"/>
              <a:t>absolutively</a:t>
            </a:r>
            <a:r>
              <a:rPr lang="en-US" dirty="0"/>
              <a:t>. </a:t>
            </a:r>
          </a:p>
          <a:p>
            <a:pPr marL="228600" indent="-228600">
              <a:buAutoNum type="arabicPeriod"/>
            </a:pPr>
            <a:r>
              <a:rPr lang="en-ID" dirty="0"/>
              <a:t>From morphosyntactic viewpoint, </a:t>
            </a:r>
            <a:r>
              <a:rPr lang="en-ID" dirty="0" err="1"/>
              <a:t>Sigulai</a:t>
            </a:r>
            <a:r>
              <a:rPr lang="en-ID" dirty="0"/>
              <a:t> is a split nominative ergative language where the relationship between the free and bound pronouns are anaphorically indexed. </a:t>
            </a:r>
          </a:p>
          <a:p>
            <a:pPr marL="228600" indent="-228600">
              <a:buAutoNum type="arabicPeriod"/>
            </a:pPr>
            <a:r>
              <a:rPr lang="en-ID" dirty="0"/>
              <a:t>In particular, absolutive pronouns are obligatory in expressing core arguments, while nominative pronouns are optional and typically carry additional pragmatic salience, such as contrastive TOPIC or FOCUS. </a:t>
            </a:r>
          </a:p>
          <a:p>
            <a:pPr marL="228600" indent="-228600">
              <a:buAutoNum type="arabicPeriod"/>
            </a:pPr>
            <a:r>
              <a:rPr lang="en-ID" dirty="0"/>
              <a:t>The third singular absolutive markers demonstrate variation between =di and =</a:t>
            </a:r>
            <a:r>
              <a:rPr lang="en-ID" dirty="0" err="1"/>
              <a:t>ya</a:t>
            </a:r>
            <a:r>
              <a:rPr lang="en-ID" dirty="0"/>
              <a:t>. At present, we do not yet have a full picture of their distribution. Further investigation is needed to determine how these two markers behave in </a:t>
            </a:r>
            <a:r>
              <a:rPr lang="en-ID" dirty="0" err="1"/>
              <a:t>Sigulai</a:t>
            </a:r>
            <a:r>
              <a:rPr lang="en-ID" dirty="0"/>
              <a:t> auxiliary and verbal structures – for example whether their choice is conditioned by phonological properties of the host, or by external factors such as speaker age and gender that may influence the selection of one marker over the other. </a:t>
            </a:r>
          </a:p>
        </p:txBody>
      </p:sp>
      <p:sp>
        <p:nvSpPr>
          <p:cNvPr id="4" name="Slide Number Placeholder 3"/>
          <p:cNvSpPr>
            <a:spLocks noGrp="1"/>
          </p:cNvSpPr>
          <p:nvPr>
            <p:ph type="sldNum" sz="quarter" idx="5"/>
          </p:nvPr>
        </p:nvSpPr>
        <p:spPr/>
        <p:txBody>
          <a:bodyPr/>
          <a:lstStyle/>
          <a:p>
            <a:fld id="{989BD247-66F3-480C-A5BB-326C798EAF36}" type="slidenum">
              <a:rPr lang="en-ID" smtClean="0"/>
              <a:t>8</a:t>
            </a:fld>
            <a:endParaRPr lang="en-ID"/>
          </a:p>
        </p:txBody>
      </p:sp>
    </p:spTree>
    <p:extLst>
      <p:ext uri="{BB962C8B-B14F-4D97-AF65-F5344CB8AC3E}">
        <p14:creationId xmlns:p14="http://schemas.microsoft.com/office/powerpoint/2010/main" val="35610754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(4b) is considered ‘undergoer voice’ because it links the Undergoer to the absolutive argument while treating both A and U arguments as core arguments. </a:t>
            </a:r>
          </a:p>
        </p:txBody>
      </p:sp>
      <p:sp>
        <p:nvSpPr>
          <p:cNvPr id="4" name="Slide Number Placeholder 3"/>
          <p:cNvSpPr>
            <a:spLocks noGrp="1"/>
          </p:cNvSpPr>
          <p:nvPr>
            <p:ph type="sldNum" sz="quarter" idx="5"/>
          </p:nvPr>
        </p:nvSpPr>
        <p:spPr/>
        <p:txBody>
          <a:bodyPr/>
          <a:lstStyle/>
          <a:p>
            <a:fld id="{989BD247-66F3-480C-A5BB-326C798EAF36}" type="slidenum">
              <a:rPr lang="en-ID" smtClean="0"/>
              <a:t>9</a:t>
            </a:fld>
            <a:endParaRPr lang="en-ID"/>
          </a:p>
        </p:txBody>
      </p:sp>
    </p:spTree>
    <p:extLst>
      <p:ext uri="{BB962C8B-B14F-4D97-AF65-F5344CB8AC3E}">
        <p14:creationId xmlns:p14="http://schemas.microsoft.com/office/powerpoint/2010/main" val="8085762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1. The </a:t>
            </a:r>
            <a:r>
              <a:rPr lang="en-US" b="1" dirty="0" err="1"/>
              <a:t>antipassive</a:t>
            </a:r>
            <a:r>
              <a:rPr lang="en-US" b="1" dirty="0"/>
              <a:t> voice</a:t>
            </a:r>
            <a:r>
              <a:rPr lang="en-US" dirty="0"/>
              <a:t> is a grammatical construction in which the object of a transitive verb is either omitted or demoted to a peripheral (oblique) role, while the agent (subject) remains the focus and becomes the subject of the new, resulting intransitive clause.</a:t>
            </a:r>
            <a:endParaRPr lang="en-ID" dirty="0"/>
          </a:p>
        </p:txBody>
      </p:sp>
      <p:sp>
        <p:nvSpPr>
          <p:cNvPr id="4" name="Slide Number Placeholder 3"/>
          <p:cNvSpPr>
            <a:spLocks noGrp="1"/>
          </p:cNvSpPr>
          <p:nvPr>
            <p:ph type="sldNum" sz="quarter" idx="5"/>
          </p:nvPr>
        </p:nvSpPr>
        <p:spPr/>
        <p:txBody>
          <a:bodyPr/>
          <a:lstStyle/>
          <a:p>
            <a:fld id="{989BD247-66F3-480C-A5BB-326C798EAF36}" type="slidenum">
              <a:rPr lang="en-ID" smtClean="0"/>
              <a:t>10</a:t>
            </a:fld>
            <a:endParaRPr lang="en-ID"/>
          </a:p>
        </p:txBody>
      </p:sp>
    </p:spTree>
    <p:extLst>
      <p:ext uri="{BB962C8B-B14F-4D97-AF65-F5344CB8AC3E}">
        <p14:creationId xmlns:p14="http://schemas.microsoft.com/office/powerpoint/2010/main" val="206506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FC924-D076-AE80-95F3-62395EA290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A896460D-D0C4-61A6-BD7B-C3AD4B8D57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B125D2E5-DAD7-A7F1-0741-CEE6FB437343}"/>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5" name="Footer Placeholder 4">
            <a:extLst>
              <a:ext uri="{FF2B5EF4-FFF2-40B4-BE49-F238E27FC236}">
                <a16:creationId xmlns:a16="http://schemas.microsoft.com/office/drawing/2014/main" id="{2BB9BA9B-B484-8EDE-AB4A-F16E1385C5C0}"/>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5197FB1-A2FF-34E5-F54E-7AF0BF4617B4}"/>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3638203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B8FB9-560E-C3D8-4EDA-C9A0E1732AD1}"/>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C39E8D5C-0FA8-2932-5B97-2E76E02EC9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45B1D617-9933-692F-D67C-C61A7CA86988}"/>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5" name="Footer Placeholder 4">
            <a:extLst>
              <a:ext uri="{FF2B5EF4-FFF2-40B4-BE49-F238E27FC236}">
                <a16:creationId xmlns:a16="http://schemas.microsoft.com/office/drawing/2014/main" id="{0E83F591-BD4D-7215-D317-B76009E0E7C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3DE92DB-45A8-430B-EE11-68930384BE57}"/>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328427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E9C27F-6F86-5DD3-8581-D294E811A2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5BDE7D22-B76F-5843-7C4A-365953A386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C1B9E99-8B5E-567A-1473-A13AAF20EF56}"/>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5" name="Footer Placeholder 4">
            <a:extLst>
              <a:ext uri="{FF2B5EF4-FFF2-40B4-BE49-F238E27FC236}">
                <a16:creationId xmlns:a16="http://schemas.microsoft.com/office/drawing/2014/main" id="{6B3D65FA-72F6-25D4-73DF-E525F624C44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D1A5663D-545A-9937-0867-9A3EFEB49AC1}"/>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4008907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6FD62-96E3-8199-219A-12BC853B77C2}"/>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45795718-422D-5FC1-F5DC-D3D0A104F7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7D258E83-258B-113E-6712-A27C46C5E02F}"/>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5" name="Footer Placeholder 4">
            <a:extLst>
              <a:ext uri="{FF2B5EF4-FFF2-40B4-BE49-F238E27FC236}">
                <a16:creationId xmlns:a16="http://schemas.microsoft.com/office/drawing/2014/main" id="{E547AC8E-FDDB-0082-E255-588BE4DE07B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902DF82-7956-539B-DC95-0FA4098A4E25}"/>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2748424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D950D-5D18-3D4D-D7E8-609A522AB8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2A0EDF7C-6004-E278-C387-B28A62E7E2B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F472F0-BAAB-904D-AB68-A76307BA6412}"/>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5" name="Footer Placeholder 4">
            <a:extLst>
              <a:ext uri="{FF2B5EF4-FFF2-40B4-BE49-F238E27FC236}">
                <a16:creationId xmlns:a16="http://schemas.microsoft.com/office/drawing/2014/main" id="{049281C8-7552-A9A3-9A1B-325544FBC5F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1038B3D-1D9F-E50B-46F0-26CE139755A4}"/>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3842244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26797-0D3B-7025-9B9F-8C0281C6C9C0}"/>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9D63A7F9-E8E3-7F00-0F2B-4B4F1B1B85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6C546DDA-8DF1-4240-AC52-2F2124C51A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906F7420-1C4B-B0C8-4FC1-DB15E5101F45}"/>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6" name="Footer Placeholder 5">
            <a:extLst>
              <a:ext uri="{FF2B5EF4-FFF2-40B4-BE49-F238E27FC236}">
                <a16:creationId xmlns:a16="http://schemas.microsoft.com/office/drawing/2014/main" id="{9C7973F4-8794-20D6-0B56-CF02D6FADE2C}"/>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6FB248D2-1C1F-1BAD-441B-A5A894AAF7BA}"/>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491980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3AEA7-B9F7-0C17-296A-76615123C8EE}"/>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919A9C46-141B-EDAE-5D4B-1F539B1DCC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34E6BA-DC09-E78C-2205-42AD982E0C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E24C9D05-3CF3-B4ED-1D9A-AE908C1FF4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47206F-5760-2DE3-751C-08159FE908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5BB0E520-603A-6C58-FD2E-27B01D701422}"/>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8" name="Footer Placeholder 7">
            <a:extLst>
              <a:ext uri="{FF2B5EF4-FFF2-40B4-BE49-F238E27FC236}">
                <a16:creationId xmlns:a16="http://schemas.microsoft.com/office/drawing/2014/main" id="{6D29C71D-18C5-3B01-6785-CD98D43AE853}"/>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E28BA27C-6743-A046-DCB7-90DA1CA2771E}"/>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1602841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B971C-4219-F708-454C-F4FEC1A95404}"/>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BFB3EB45-6E1E-1880-4A54-2134298C00C1}"/>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4" name="Footer Placeholder 3">
            <a:extLst>
              <a:ext uri="{FF2B5EF4-FFF2-40B4-BE49-F238E27FC236}">
                <a16:creationId xmlns:a16="http://schemas.microsoft.com/office/drawing/2014/main" id="{F865C726-5DE3-5B95-59DB-F547554BF9E1}"/>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3662FE7F-36AB-05F2-2340-4279CCAFDA72}"/>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2190956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F0C4F4-AFA7-1B98-250B-C60CDA45EADD}"/>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3" name="Footer Placeholder 2">
            <a:extLst>
              <a:ext uri="{FF2B5EF4-FFF2-40B4-BE49-F238E27FC236}">
                <a16:creationId xmlns:a16="http://schemas.microsoft.com/office/drawing/2014/main" id="{682CDD9A-162D-0931-084F-02AE81023F42}"/>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65059209-AE8B-BAC6-C03B-E15D4B337AC2}"/>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3494888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8AEF0-EB3E-05E7-F138-B07EDB29E3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E2C25BDD-3632-585B-66C6-AB37621BCC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433BD04D-4AB4-C697-C4C0-64DD5581FE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6CFBDE-1159-EFE3-09C1-9217E7188727}"/>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6" name="Footer Placeholder 5">
            <a:extLst>
              <a:ext uri="{FF2B5EF4-FFF2-40B4-BE49-F238E27FC236}">
                <a16:creationId xmlns:a16="http://schemas.microsoft.com/office/drawing/2014/main" id="{50D36B76-7B3E-2EE0-D79F-312421861830}"/>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A0E3F4F5-4870-411C-87F0-B874F64AA520}"/>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3324585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5D789-BEEF-04ED-1095-9CAA7D6C07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048E5DFF-0323-196A-7927-12496F6AFD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67AB3707-C86B-697D-32B4-D2A2FB8DD9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FADBBC-F013-F96F-2FAA-C02FC12ED454}"/>
              </a:ext>
            </a:extLst>
          </p:cNvPr>
          <p:cNvSpPr>
            <a:spLocks noGrp="1"/>
          </p:cNvSpPr>
          <p:nvPr>
            <p:ph type="dt" sz="half" idx="10"/>
          </p:nvPr>
        </p:nvSpPr>
        <p:spPr/>
        <p:txBody>
          <a:bodyPr/>
          <a:lstStyle/>
          <a:p>
            <a:fld id="{7D96E0D4-3036-4F84-8F5A-44FCAB61809E}" type="datetimeFigureOut">
              <a:rPr lang="en-ID" smtClean="0"/>
              <a:t>03/12/2025</a:t>
            </a:fld>
            <a:endParaRPr lang="en-ID"/>
          </a:p>
        </p:txBody>
      </p:sp>
      <p:sp>
        <p:nvSpPr>
          <p:cNvPr id="6" name="Footer Placeholder 5">
            <a:extLst>
              <a:ext uri="{FF2B5EF4-FFF2-40B4-BE49-F238E27FC236}">
                <a16:creationId xmlns:a16="http://schemas.microsoft.com/office/drawing/2014/main" id="{B4BF3D18-671E-C936-5335-60C442E87177}"/>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EC4D77BB-5397-2F0F-E20D-6CD500D8A6D1}"/>
              </a:ext>
            </a:extLst>
          </p:cNvPr>
          <p:cNvSpPr>
            <a:spLocks noGrp="1"/>
          </p:cNvSpPr>
          <p:nvPr>
            <p:ph type="sldNum" sz="quarter" idx="12"/>
          </p:nvPr>
        </p:nvSpPr>
        <p:spPr/>
        <p:txBody>
          <a:bodyPr/>
          <a:lstStyle/>
          <a:p>
            <a:fld id="{DD416420-4728-4884-9885-42A27ED3EBDC}" type="slidenum">
              <a:rPr lang="en-ID" smtClean="0"/>
              <a:t>‹#›</a:t>
            </a:fld>
            <a:endParaRPr lang="en-ID"/>
          </a:p>
        </p:txBody>
      </p:sp>
    </p:spTree>
    <p:extLst>
      <p:ext uri="{BB962C8B-B14F-4D97-AF65-F5344CB8AC3E}">
        <p14:creationId xmlns:p14="http://schemas.microsoft.com/office/powerpoint/2010/main" val="334430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9D4AF1-FFA7-A4A6-EDC2-0B8F602FC4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34899624-C249-7D83-7600-50E7325563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095E577B-FC8B-AD3F-F593-BF3DA65827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D96E0D4-3036-4F84-8F5A-44FCAB61809E}" type="datetimeFigureOut">
              <a:rPr lang="en-ID" smtClean="0"/>
              <a:t>03/12/2025</a:t>
            </a:fld>
            <a:endParaRPr lang="en-ID"/>
          </a:p>
        </p:txBody>
      </p:sp>
      <p:sp>
        <p:nvSpPr>
          <p:cNvPr id="5" name="Footer Placeholder 4">
            <a:extLst>
              <a:ext uri="{FF2B5EF4-FFF2-40B4-BE49-F238E27FC236}">
                <a16:creationId xmlns:a16="http://schemas.microsoft.com/office/drawing/2014/main" id="{533FCAB1-DE72-0668-46E1-139C8256A5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D"/>
          </a:p>
        </p:txBody>
      </p:sp>
      <p:sp>
        <p:nvSpPr>
          <p:cNvPr id="6" name="Slide Number Placeholder 5">
            <a:extLst>
              <a:ext uri="{FF2B5EF4-FFF2-40B4-BE49-F238E27FC236}">
                <a16:creationId xmlns:a16="http://schemas.microsoft.com/office/drawing/2014/main" id="{F316C785-5EE2-6F3C-69FA-987361E2B8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D416420-4728-4884-9885-42A27ED3EBDC}" type="slidenum">
              <a:rPr lang="en-ID" smtClean="0"/>
              <a:t>‹#›</a:t>
            </a:fld>
            <a:endParaRPr lang="en-ID"/>
          </a:p>
        </p:txBody>
      </p:sp>
    </p:spTree>
    <p:extLst>
      <p:ext uri="{BB962C8B-B14F-4D97-AF65-F5344CB8AC3E}">
        <p14:creationId xmlns:p14="http://schemas.microsoft.com/office/powerpoint/2010/main" val="2882674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als.info/chapter/23" TargetMode="External"/><Relationship Id="rId2" Type="http://schemas.openxmlformats.org/officeDocument/2006/relationships/hyperlink" Target="https://doi.org/10.5281/zenodo.1395059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9.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jpg"/><Relationship Id="rId5" Type="http://schemas.openxmlformats.org/officeDocument/2006/relationships/image" Target="../media/image6.png"/><Relationship Id="rId4" Type="http://schemas.openxmlformats.org/officeDocument/2006/relationships/customXml" Target="../ink/ink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ody of water with trees and blue sky&#10;&#10;AI-generated content may be incorrect.">
            <a:extLst>
              <a:ext uri="{FF2B5EF4-FFF2-40B4-BE49-F238E27FC236}">
                <a16:creationId xmlns:a16="http://schemas.microsoft.com/office/drawing/2014/main" id="{4DBB2A69-538A-B8D1-0B31-B8AEAB232685}"/>
              </a:ext>
            </a:extLst>
          </p:cNvPr>
          <p:cNvPicPr>
            <a:picLocks noChangeAspect="1"/>
          </p:cNvPicPr>
          <p:nvPr/>
        </p:nvPicPr>
        <p:blipFill>
          <a:blip r:embed="rId3">
            <a:extLst>
              <a:ext uri="{28A0092B-C50C-407E-A947-70E740481C1C}">
                <a14:useLocalDpi xmlns:a14="http://schemas.microsoft.com/office/drawing/2010/main" val="0"/>
              </a:ext>
            </a:extLst>
          </a:blip>
          <a:srcRect t="9639"/>
          <a:stretch>
            <a:fillRect/>
          </a:stretch>
        </p:blipFill>
        <p:spPr>
          <a:xfrm>
            <a:off x="20" y="13658"/>
            <a:ext cx="12191980" cy="6857990"/>
          </a:xfrm>
          <a:custGeom>
            <a:avLst/>
            <a:gdLst/>
            <a:ahLst/>
            <a:cxnLst/>
            <a:rect l="l" t="t" r="r" b="b"/>
            <a:pathLst>
              <a:path w="12192000" h="6858000">
                <a:moveTo>
                  <a:pt x="0" y="0"/>
                </a:moveTo>
                <a:lnTo>
                  <a:pt x="12192000" y="0"/>
                </a:lnTo>
                <a:lnTo>
                  <a:pt x="12192000" y="6858000"/>
                </a:lnTo>
                <a:lnTo>
                  <a:pt x="0" y="6858000"/>
                </a:lnTo>
                <a:close/>
              </a:path>
            </a:pathLst>
          </a:custGeom>
        </p:spPr>
      </p:pic>
      <p:sp>
        <p:nvSpPr>
          <p:cNvPr id="2" name="Title 1">
            <a:extLst>
              <a:ext uri="{FF2B5EF4-FFF2-40B4-BE49-F238E27FC236}">
                <a16:creationId xmlns:a16="http://schemas.microsoft.com/office/drawing/2014/main" id="{29E0DCFE-D24C-AE06-7750-0871D55505F7}"/>
              </a:ext>
            </a:extLst>
          </p:cNvPr>
          <p:cNvSpPr>
            <a:spLocks noGrp="1"/>
          </p:cNvSpPr>
          <p:nvPr>
            <p:ph type="ctrTitle"/>
          </p:nvPr>
        </p:nvSpPr>
        <p:spPr>
          <a:xfrm>
            <a:off x="945931" y="1096965"/>
            <a:ext cx="10610193" cy="2085696"/>
          </a:xfrm>
        </p:spPr>
        <p:txBody>
          <a:bodyPr>
            <a:normAutofit/>
          </a:bodyPr>
          <a:lstStyle/>
          <a:p>
            <a:pPr>
              <a:lnSpc>
                <a:spcPct val="90000"/>
              </a:lnSpc>
            </a:pPr>
            <a:r>
              <a:rPr lang="en-US" sz="4400" b="1" dirty="0"/>
              <a:t>Conservative But Not Frozen :</a:t>
            </a:r>
            <a:br>
              <a:rPr lang="en-US" sz="4400" b="1" dirty="0"/>
            </a:br>
            <a:r>
              <a:rPr lang="en-US" sz="4400" b="1" dirty="0" err="1"/>
              <a:t>Sigulai</a:t>
            </a:r>
            <a:r>
              <a:rPr lang="en-US" sz="4400" b="1" dirty="0"/>
              <a:t> &amp; the Diverging Austronesian Voice Systems of the Barrier Islands Languages</a:t>
            </a:r>
            <a:endParaRPr lang="en-ID" sz="4400" b="1" dirty="0"/>
          </a:p>
        </p:txBody>
      </p:sp>
      <p:sp>
        <p:nvSpPr>
          <p:cNvPr id="3" name="Subtitle 2">
            <a:extLst>
              <a:ext uri="{FF2B5EF4-FFF2-40B4-BE49-F238E27FC236}">
                <a16:creationId xmlns:a16="http://schemas.microsoft.com/office/drawing/2014/main" id="{490794A2-BB8F-BBA5-4D8A-7D6604C63A6D}"/>
              </a:ext>
            </a:extLst>
          </p:cNvPr>
          <p:cNvSpPr>
            <a:spLocks noGrp="1"/>
          </p:cNvSpPr>
          <p:nvPr>
            <p:ph type="subTitle" idx="1"/>
          </p:nvPr>
        </p:nvSpPr>
        <p:spPr>
          <a:xfrm>
            <a:off x="2768751" y="3429000"/>
            <a:ext cx="7194497" cy="2220243"/>
          </a:xfrm>
        </p:spPr>
        <p:txBody>
          <a:bodyPr>
            <a:normAutofit/>
          </a:bodyPr>
          <a:lstStyle/>
          <a:p>
            <a:pPr>
              <a:lnSpc>
                <a:spcPct val="110000"/>
              </a:lnSpc>
              <a:spcBef>
                <a:spcPts val="0"/>
              </a:spcBef>
            </a:pPr>
            <a:r>
              <a:rPr lang="en-US" sz="2600" dirty="0">
                <a:solidFill>
                  <a:srgbClr val="FF0000">
                    <a:alpha val="80000"/>
                  </a:srgbClr>
                </a:solidFill>
              </a:rPr>
              <a:t>By </a:t>
            </a:r>
          </a:p>
          <a:p>
            <a:pPr>
              <a:lnSpc>
                <a:spcPct val="110000"/>
              </a:lnSpc>
              <a:spcBef>
                <a:spcPts val="0"/>
              </a:spcBef>
            </a:pPr>
            <a:r>
              <a:rPr lang="en-US" sz="2600" b="1" dirty="0">
                <a:solidFill>
                  <a:srgbClr val="FF0000">
                    <a:alpha val="80000"/>
                  </a:srgbClr>
                </a:solidFill>
              </a:rPr>
              <a:t>Marcelinus Y.F Akoli,</a:t>
            </a:r>
            <a:endParaRPr lang="en-US" sz="2600" dirty="0">
              <a:solidFill>
                <a:srgbClr val="FF0000">
                  <a:alpha val="80000"/>
                </a:srgbClr>
              </a:solidFill>
            </a:endParaRPr>
          </a:p>
          <a:p>
            <a:pPr>
              <a:lnSpc>
                <a:spcPct val="110000"/>
              </a:lnSpc>
              <a:spcBef>
                <a:spcPts val="0"/>
              </a:spcBef>
            </a:pPr>
            <a:r>
              <a:rPr lang="en-ID" sz="2600" b="1" dirty="0">
                <a:solidFill>
                  <a:srgbClr val="FF0000">
                    <a:alpha val="80000"/>
                  </a:srgbClr>
                </a:solidFill>
              </a:rPr>
              <a:t>I Wayan Arka &amp; Yuchen Li</a:t>
            </a:r>
            <a:endParaRPr lang="en-ID" sz="1900" b="1" dirty="0">
              <a:solidFill>
                <a:srgbClr val="FF0000">
                  <a:alpha val="80000"/>
                </a:srgbClr>
              </a:solidFill>
            </a:endParaRPr>
          </a:p>
        </p:txBody>
      </p:sp>
      <p:pic>
        <p:nvPicPr>
          <p:cNvPr id="6" name="Picture 5" descr="A yellow and green logo&#10;&#10;AI-generated content may be incorrect.">
            <a:extLst>
              <a:ext uri="{FF2B5EF4-FFF2-40B4-BE49-F238E27FC236}">
                <a16:creationId xmlns:a16="http://schemas.microsoft.com/office/drawing/2014/main" id="{3CA50D54-8765-5D99-D575-D8FA438F6D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399385"/>
            <a:ext cx="1580734" cy="1485901"/>
          </a:xfrm>
          <a:prstGeom prst="rect">
            <a:avLst/>
          </a:prstGeom>
        </p:spPr>
      </p:pic>
      <p:pic>
        <p:nvPicPr>
          <p:cNvPr id="7" name="Picture 6" descr="A blue and yellow circular design&#10;&#10;AI-generated content may be incorrect.">
            <a:extLst>
              <a:ext uri="{FF2B5EF4-FFF2-40B4-BE49-F238E27FC236}">
                <a16:creationId xmlns:a16="http://schemas.microsoft.com/office/drawing/2014/main" id="{274508B0-3A79-5BF5-6933-A79AA5B9C76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83876" y="5367825"/>
            <a:ext cx="1508124" cy="1508124"/>
          </a:xfrm>
          <a:prstGeom prst="rect">
            <a:avLst/>
          </a:prstGeom>
        </p:spPr>
      </p:pic>
      <p:pic>
        <p:nvPicPr>
          <p:cNvPr id="9" name="Picture 8">
            <a:extLst>
              <a:ext uri="{FF2B5EF4-FFF2-40B4-BE49-F238E27FC236}">
                <a16:creationId xmlns:a16="http://schemas.microsoft.com/office/drawing/2014/main" id="{0A5AE1D0-7583-E885-E876-4E2247AF192B}"/>
              </a:ext>
            </a:extLst>
          </p:cNvPr>
          <p:cNvPicPr>
            <a:picLocks noChangeAspect="1"/>
          </p:cNvPicPr>
          <p:nvPr/>
        </p:nvPicPr>
        <p:blipFill>
          <a:blip r:embed="rId6"/>
          <a:stretch>
            <a:fillRect/>
          </a:stretch>
        </p:blipFill>
        <p:spPr>
          <a:xfrm>
            <a:off x="4789391" y="5323157"/>
            <a:ext cx="3153215" cy="1552792"/>
          </a:xfrm>
          <a:prstGeom prst="rect">
            <a:avLst/>
          </a:prstGeom>
        </p:spPr>
      </p:pic>
    </p:spTree>
    <p:extLst>
      <p:ext uri="{BB962C8B-B14F-4D97-AF65-F5344CB8AC3E}">
        <p14:creationId xmlns:p14="http://schemas.microsoft.com/office/powerpoint/2010/main" val="2219064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E0B77-5AFE-B470-B15A-6F66CC476F53}"/>
              </a:ext>
            </a:extLst>
          </p:cNvPr>
          <p:cNvSpPr>
            <a:spLocks noGrp="1"/>
          </p:cNvSpPr>
          <p:nvPr>
            <p:ph type="title"/>
          </p:nvPr>
        </p:nvSpPr>
        <p:spPr>
          <a:xfrm>
            <a:off x="838200" y="365126"/>
            <a:ext cx="10515600" cy="769992"/>
          </a:xfrm>
        </p:spPr>
        <p:txBody>
          <a:bodyPr/>
          <a:lstStyle/>
          <a:p>
            <a:r>
              <a:rPr lang="en-US" b="1" dirty="0"/>
              <a:t>Actor Voice in </a:t>
            </a:r>
            <a:r>
              <a:rPr lang="en-US" b="1" dirty="0" err="1"/>
              <a:t>Sigulai</a:t>
            </a:r>
            <a:endParaRPr lang="en-ID" b="1" dirty="0"/>
          </a:p>
        </p:txBody>
      </p:sp>
      <p:sp>
        <p:nvSpPr>
          <p:cNvPr id="3" name="Content Placeholder 2">
            <a:extLst>
              <a:ext uri="{FF2B5EF4-FFF2-40B4-BE49-F238E27FC236}">
                <a16:creationId xmlns:a16="http://schemas.microsoft.com/office/drawing/2014/main" id="{B68CFBC1-0093-EC75-4C49-8492206A2B2A}"/>
              </a:ext>
            </a:extLst>
          </p:cNvPr>
          <p:cNvSpPr>
            <a:spLocks noGrp="1"/>
          </p:cNvSpPr>
          <p:nvPr>
            <p:ph idx="1"/>
          </p:nvPr>
        </p:nvSpPr>
        <p:spPr>
          <a:xfrm>
            <a:off x="8639503" y="1670837"/>
            <a:ext cx="3298572" cy="3841203"/>
          </a:xfrm>
        </p:spPr>
        <p:txBody>
          <a:bodyPr/>
          <a:lstStyle/>
          <a:p>
            <a:pPr>
              <a:buFont typeface="Wingdings" panose="05000000000000000000" pitchFamily="2" charset="2"/>
              <a:buChar char="q"/>
            </a:pPr>
            <a:r>
              <a:rPr lang="en-US" sz="2000" dirty="0"/>
              <a:t> </a:t>
            </a:r>
            <a:r>
              <a:rPr lang="en-US" sz="2000" dirty="0" err="1"/>
              <a:t>Sigulai</a:t>
            </a:r>
            <a:r>
              <a:rPr lang="en-US" sz="2000" dirty="0"/>
              <a:t> retains AV with the </a:t>
            </a:r>
            <a:r>
              <a:rPr lang="en-US" sz="2000" dirty="0" err="1"/>
              <a:t>ma</a:t>
            </a:r>
            <a:r>
              <a:rPr lang="en-US" sz="2000" i="1" dirty="0" err="1"/>
              <a:t>N</a:t>
            </a:r>
            <a:r>
              <a:rPr lang="en-US" sz="2000" dirty="0"/>
              <a:t>- prefix (cognate of Indonesian </a:t>
            </a:r>
            <a:r>
              <a:rPr lang="en-US" sz="2000" dirty="0" err="1"/>
              <a:t>me</a:t>
            </a:r>
            <a:r>
              <a:rPr lang="en-US" sz="2000" i="1" dirty="0" err="1"/>
              <a:t>N</a:t>
            </a:r>
            <a:r>
              <a:rPr lang="en-US" sz="2000" dirty="0"/>
              <a:t>-), yielding syntactically transitive clauses with a quasi-</a:t>
            </a:r>
            <a:r>
              <a:rPr lang="en-US" sz="2000" dirty="0" err="1"/>
              <a:t>antipassive</a:t>
            </a:r>
            <a:r>
              <a:rPr lang="en-US" sz="2000" dirty="0"/>
              <a:t> property.   </a:t>
            </a:r>
          </a:p>
          <a:p>
            <a:pPr>
              <a:buFont typeface="Wingdings" panose="05000000000000000000" pitchFamily="2" charset="2"/>
              <a:buChar char="q"/>
            </a:pPr>
            <a:r>
              <a:rPr lang="en-US" sz="2000" dirty="0"/>
              <a:t> Here, AV verbs may surface with A in ABS clitics (e.g.=du in (5a)) while P is a bare core NP or an ACC-form pronoun (e.g.,</a:t>
            </a:r>
            <a:r>
              <a:rPr lang="en-US" sz="2000" dirty="0" err="1"/>
              <a:t>etu</a:t>
            </a:r>
            <a:r>
              <a:rPr lang="en-US" sz="2000" dirty="0"/>
              <a:t> in (5b)). </a:t>
            </a:r>
            <a:endParaRPr lang="en-ID" dirty="0"/>
          </a:p>
        </p:txBody>
      </p:sp>
      <p:graphicFrame>
        <p:nvGraphicFramePr>
          <p:cNvPr id="4" name="Table 3">
            <a:extLst>
              <a:ext uri="{FF2B5EF4-FFF2-40B4-BE49-F238E27FC236}">
                <a16:creationId xmlns:a16="http://schemas.microsoft.com/office/drawing/2014/main" id="{E97DE6D1-31CC-2F0F-809E-29CDDF90A5B1}"/>
              </a:ext>
            </a:extLst>
          </p:cNvPr>
          <p:cNvGraphicFramePr>
            <a:graphicFrameLocks noGrp="1"/>
          </p:cNvGraphicFramePr>
          <p:nvPr>
            <p:extLst>
              <p:ext uri="{D42A27DB-BD31-4B8C-83A1-F6EECF244321}">
                <p14:modId xmlns:p14="http://schemas.microsoft.com/office/powerpoint/2010/main" val="3944146007"/>
              </p:ext>
            </p:extLst>
          </p:nvPr>
        </p:nvGraphicFramePr>
        <p:xfrm>
          <a:off x="253925" y="2007690"/>
          <a:ext cx="8385578" cy="1248246"/>
        </p:xfrm>
        <a:graphic>
          <a:graphicData uri="http://schemas.openxmlformats.org/drawingml/2006/table">
            <a:tbl>
              <a:tblPr firstRow="1" firstCol="1" lastRow="1" lastCol="1" bandRow="1" bandCol="1">
                <a:tableStyleId>{5940675A-B579-460E-94D1-54222C63F5DA}</a:tableStyleId>
              </a:tblPr>
              <a:tblGrid>
                <a:gridCol w="587405">
                  <a:extLst>
                    <a:ext uri="{9D8B030D-6E8A-4147-A177-3AD203B41FA5}">
                      <a16:colId xmlns:a16="http://schemas.microsoft.com/office/drawing/2014/main" val="1867115112"/>
                    </a:ext>
                  </a:extLst>
                </a:gridCol>
                <a:gridCol w="1788669">
                  <a:extLst>
                    <a:ext uri="{9D8B030D-6E8A-4147-A177-3AD203B41FA5}">
                      <a16:colId xmlns:a16="http://schemas.microsoft.com/office/drawing/2014/main" val="1413825587"/>
                    </a:ext>
                  </a:extLst>
                </a:gridCol>
                <a:gridCol w="1238310">
                  <a:extLst>
                    <a:ext uri="{9D8B030D-6E8A-4147-A177-3AD203B41FA5}">
                      <a16:colId xmlns:a16="http://schemas.microsoft.com/office/drawing/2014/main" val="4130742597"/>
                    </a:ext>
                  </a:extLst>
                </a:gridCol>
                <a:gridCol w="1200345">
                  <a:extLst>
                    <a:ext uri="{9D8B030D-6E8A-4147-A177-3AD203B41FA5}">
                      <a16:colId xmlns:a16="http://schemas.microsoft.com/office/drawing/2014/main" val="1754735892"/>
                    </a:ext>
                  </a:extLst>
                </a:gridCol>
                <a:gridCol w="1876772">
                  <a:extLst>
                    <a:ext uri="{9D8B030D-6E8A-4147-A177-3AD203B41FA5}">
                      <a16:colId xmlns:a16="http://schemas.microsoft.com/office/drawing/2014/main" val="2934420884"/>
                    </a:ext>
                  </a:extLst>
                </a:gridCol>
                <a:gridCol w="1694077">
                  <a:extLst>
                    <a:ext uri="{9D8B030D-6E8A-4147-A177-3AD203B41FA5}">
                      <a16:colId xmlns:a16="http://schemas.microsoft.com/office/drawing/2014/main" val="3581642122"/>
                    </a:ext>
                  </a:extLst>
                </a:gridCol>
              </a:tblGrid>
              <a:tr h="499032">
                <a:tc>
                  <a:txBody>
                    <a:bodyPr/>
                    <a:lstStyle/>
                    <a:p>
                      <a:pPr marL="31750">
                        <a:lnSpc>
                          <a:spcPts val="1105"/>
                        </a:lnSpc>
                        <a:buNone/>
                      </a:pPr>
                      <a:endParaRPr lang="en-US" sz="2000" b="0" spc="-25" dirty="0">
                        <a:effectLst/>
                      </a:endParaRPr>
                    </a:p>
                    <a:p>
                      <a:pPr marL="31750">
                        <a:lnSpc>
                          <a:spcPts val="1105"/>
                        </a:lnSpc>
                        <a:buNone/>
                      </a:pPr>
                      <a:r>
                        <a:rPr lang="en-US" sz="2000" b="0" spc="-25" dirty="0">
                          <a:effectLst/>
                        </a:rPr>
                        <a:t>5a</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30175">
                        <a:lnSpc>
                          <a:spcPts val="1105"/>
                        </a:lnSpc>
                        <a:buNone/>
                      </a:pPr>
                      <a:endParaRPr lang="en-US" sz="2000" b="0" spc="-10" dirty="0">
                        <a:effectLst/>
                      </a:endParaRPr>
                    </a:p>
                    <a:p>
                      <a:pPr marL="130175">
                        <a:lnSpc>
                          <a:spcPts val="1105"/>
                        </a:lnSpc>
                        <a:buNone/>
                      </a:pPr>
                      <a:r>
                        <a:rPr lang="en-US" sz="2000" b="0" spc="-10" dirty="0" err="1">
                          <a:effectLst/>
                        </a:rPr>
                        <a:t>mo</a:t>
                      </a:r>
                      <a:r>
                        <a:rPr lang="en-US" sz="2000" b="0" spc="-10" dirty="0">
                          <a:effectLst/>
                        </a:rPr>
                        <a:t>=du</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49860">
                        <a:lnSpc>
                          <a:spcPts val="1105"/>
                        </a:lnSpc>
                        <a:buNone/>
                      </a:pPr>
                      <a:endParaRPr lang="en-US" sz="2000" b="0" spc="-10" dirty="0">
                        <a:effectLst/>
                      </a:endParaRPr>
                    </a:p>
                    <a:p>
                      <a:pPr marL="149860">
                        <a:lnSpc>
                          <a:spcPts val="1105"/>
                        </a:lnSpc>
                        <a:buNone/>
                      </a:pPr>
                      <a:r>
                        <a:rPr lang="en-US" sz="2000" b="1" spc="-10" dirty="0">
                          <a:effectLst/>
                        </a:rPr>
                        <a:t>ma-</a:t>
                      </a:r>
                      <a:r>
                        <a:rPr lang="en-US" sz="2000" b="0" spc="-10" dirty="0" err="1">
                          <a:effectLst/>
                        </a:rPr>
                        <a:t>longo</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32410">
                        <a:lnSpc>
                          <a:spcPts val="1105"/>
                        </a:lnSpc>
                        <a:buNone/>
                      </a:pPr>
                      <a:endParaRPr lang="en-US" sz="2000" b="0" spc="-10" dirty="0">
                        <a:effectLst/>
                      </a:endParaRPr>
                    </a:p>
                    <a:p>
                      <a:pPr marL="232410">
                        <a:lnSpc>
                          <a:spcPts val="1105"/>
                        </a:lnSpc>
                        <a:buNone/>
                      </a:pPr>
                      <a:r>
                        <a:rPr lang="en-US" sz="2000" b="0" spc="-10" dirty="0">
                          <a:effectLst/>
                        </a:rPr>
                        <a:t>[Risna</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105"/>
                        </a:lnSpc>
                        <a:buNone/>
                      </a:pPr>
                      <a:r>
                        <a:rPr lang="en-US" sz="2000" b="0" spc="-10" dirty="0">
                          <a:effectLst/>
                        </a:rPr>
                        <a:t> </a:t>
                      </a:r>
                    </a:p>
                    <a:p>
                      <a:pPr>
                        <a:lnSpc>
                          <a:spcPts val="1105"/>
                        </a:lnSpc>
                        <a:buNone/>
                      </a:pPr>
                      <a:r>
                        <a:rPr lang="en-US" sz="2000" b="0" spc="-10" dirty="0">
                          <a:effectLst/>
                        </a:rPr>
                        <a:t>   u-</a:t>
                      </a:r>
                      <a:r>
                        <a:rPr lang="en-US" sz="2000" b="0" spc="-35" dirty="0">
                          <a:effectLst/>
                        </a:rPr>
                        <a:t>di</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20650">
                        <a:lnSpc>
                          <a:spcPts val="1160"/>
                        </a:lnSpc>
                        <a:buNone/>
                      </a:pPr>
                      <a:endParaRPr lang="en-US" sz="2000" b="0" spc="-10" dirty="0">
                        <a:effectLst/>
                      </a:endParaRPr>
                    </a:p>
                    <a:p>
                      <a:pPr marL="120650">
                        <a:lnSpc>
                          <a:spcPts val="1160"/>
                        </a:lnSpc>
                        <a:buNone/>
                      </a:pPr>
                      <a:r>
                        <a:rPr lang="en-US" sz="2000" b="0" spc="-10" dirty="0" err="1">
                          <a:effectLst/>
                        </a:rPr>
                        <a:t>bǝ-lagu</a:t>
                      </a:r>
                      <a:r>
                        <a:rPr lang="en-US" sz="2000" b="0" spc="-10" dirty="0">
                          <a:effectLst/>
                        </a:rPr>
                        <a:t>]</a:t>
                      </a:r>
                      <a:r>
                        <a:rPr lang="en-US" sz="2000" b="0" spc="-10" baseline="-25000" dirty="0">
                          <a:effectLst/>
                        </a:rPr>
                        <a:t>COMP</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08661458"/>
                  </a:ext>
                </a:extLst>
              </a:tr>
              <a:tr h="421456">
                <a:tc>
                  <a:txBody>
                    <a:bodyPr/>
                    <a:lstStyle/>
                    <a:p>
                      <a:pPr>
                        <a:lnSpc>
                          <a:spcPts val="1050"/>
                        </a:lnSpc>
                        <a:buNone/>
                      </a:pPr>
                      <a:r>
                        <a:rPr lang="en-US" sz="2000" b="0" dirty="0">
                          <a:effectLst/>
                        </a:rPr>
                        <a:t> </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30175">
                        <a:lnSpc>
                          <a:spcPts val="1070"/>
                        </a:lnSpc>
                        <a:spcBef>
                          <a:spcPts val="25"/>
                        </a:spcBef>
                        <a:buNone/>
                      </a:pPr>
                      <a:endParaRPr lang="en-US" sz="2000" b="0" spc="-10" dirty="0">
                        <a:effectLst/>
                      </a:endParaRPr>
                    </a:p>
                    <a:p>
                      <a:pPr marL="130175">
                        <a:lnSpc>
                          <a:spcPts val="1070"/>
                        </a:lnSpc>
                        <a:spcBef>
                          <a:spcPts val="25"/>
                        </a:spcBef>
                        <a:buNone/>
                      </a:pPr>
                      <a:r>
                        <a:rPr lang="en-US" sz="2000" b="0" spc="-10" dirty="0">
                          <a:effectLst/>
                        </a:rPr>
                        <a:t>PST=1SG.ABS</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49860">
                        <a:lnSpc>
                          <a:spcPts val="1070"/>
                        </a:lnSpc>
                        <a:spcBef>
                          <a:spcPts val="25"/>
                        </a:spcBef>
                        <a:buNone/>
                      </a:pPr>
                      <a:endParaRPr lang="en-US" sz="2000" b="0" spc="-85" dirty="0">
                        <a:effectLst/>
                      </a:endParaRPr>
                    </a:p>
                    <a:p>
                      <a:pPr marL="149860">
                        <a:lnSpc>
                          <a:spcPts val="1070"/>
                        </a:lnSpc>
                        <a:spcBef>
                          <a:spcPts val="25"/>
                        </a:spcBef>
                        <a:buNone/>
                      </a:pPr>
                      <a:r>
                        <a:rPr lang="en-US" sz="2000" b="1" spc="-85" dirty="0">
                          <a:effectLst/>
                        </a:rPr>
                        <a:t>AV</a:t>
                      </a:r>
                      <a:r>
                        <a:rPr lang="en-US" sz="2000" b="0" spc="-85" dirty="0">
                          <a:effectLst/>
                        </a:rPr>
                        <a:t>-</a:t>
                      </a:r>
                      <a:r>
                        <a:rPr lang="en-US" sz="2000" b="0" spc="-20" dirty="0">
                          <a:effectLst/>
                        </a:rPr>
                        <a:t>hear</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32410">
                        <a:lnSpc>
                          <a:spcPts val="1070"/>
                        </a:lnSpc>
                        <a:spcBef>
                          <a:spcPts val="25"/>
                        </a:spcBef>
                        <a:buNone/>
                      </a:pPr>
                      <a:endParaRPr lang="en-US" sz="2000" b="0" spc="-10" dirty="0">
                        <a:effectLst/>
                      </a:endParaRPr>
                    </a:p>
                    <a:p>
                      <a:pPr marL="232410">
                        <a:lnSpc>
                          <a:spcPts val="1070"/>
                        </a:lnSpc>
                        <a:spcBef>
                          <a:spcPts val="25"/>
                        </a:spcBef>
                        <a:buNone/>
                      </a:pPr>
                      <a:r>
                        <a:rPr lang="en-US" sz="2000" b="0" spc="-10" dirty="0" err="1">
                          <a:effectLst/>
                        </a:rPr>
                        <a:t>Risna_i</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070"/>
                        </a:lnSpc>
                        <a:spcBef>
                          <a:spcPts val="25"/>
                        </a:spcBef>
                        <a:buNone/>
                      </a:pPr>
                      <a:endParaRPr lang="en-US" sz="2000" b="0" spc="-10" dirty="0">
                        <a:effectLst/>
                      </a:endParaRPr>
                    </a:p>
                    <a:p>
                      <a:pPr>
                        <a:lnSpc>
                          <a:spcPts val="1070"/>
                        </a:lnSpc>
                        <a:spcBef>
                          <a:spcPts val="25"/>
                        </a:spcBef>
                        <a:buNone/>
                      </a:pPr>
                      <a:r>
                        <a:rPr lang="en-US" sz="2000" b="0" spc="-10" dirty="0">
                          <a:effectLst/>
                        </a:rPr>
                        <a:t>  PRS-3SG.ABS_i</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20650">
                        <a:lnSpc>
                          <a:spcPts val="1070"/>
                        </a:lnSpc>
                        <a:spcBef>
                          <a:spcPts val="25"/>
                        </a:spcBef>
                        <a:buNone/>
                      </a:pPr>
                      <a:endParaRPr lang="en-US" sz="2000" b="0" spc="-20" dirty="0">
                        <a:effectLst/>
                      </a:endParaRPr>
                    </a:p>
                    <a:p>
                      <a:pPr marL="120650">
                        <a:lnSpc>
                          <a:spcPts val="1070"/>
                        </a:lnSpc>
                        <a:spcBef>
                          <a:spcPts val="25"/>
                        </a:spcBef>
                        <a:buNone/>
                      </a:pPr>
                      <a:r>
                        <a:rPr lang="en-US" sz="2000" b="0" spc="-20" dirty="0">
                          <a:effectLst/>
                        </a:rPr>
                        <a:t>MV-sing</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70519100"/>
                  </a:ext>
                </a:extLst>
              </a:tr>
              <a:tr h="327758">
                <a:tc>
                  <a:txBody>
                    <a:bodyPr/>
                    <a:lstStyle/>
                    <a:p>
                      <a:pPr>
                        <a:lnSpc>
                          <a:spcPts val="1050"/>
                        </a:lnSpc>
                        <a:buNone/>
                      </a:pPr>
                      <a:r>
                        <a:rPr lang="en-US" sz="2000" b="0" dirty="0">
                          <a:effectLst/>
                        </a:rPr>
                        <a:t> </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130175">
                        <a:lnSpc>
                          <a:spcPts val="1050"/>
                        </a:lnSpc>
                        <a:buNone/>
                      </a:pPr>
                      <a:endParaRPr lang="en-US" sz="2000" b="0" dirty="0">
                        <a:effectLst/>
                      </a:endParaRPr>
                    </a:p>
                    <a:p>
                      <a:pPr marL="130175">
                        <a:lnSpc>
                          <a:spcPts val="1050"/>
                        </a:lnSpc>
                        <a:buNone/>
                      </a:pPr>
                      <a:r>
                        <a:rPr lang="en-US" sz="2000" b="0" dirty="0">
                          <a:effectLst/>
                        </a:rPr>
                        <a:t>‘I</a:t>
                      </a:r>
                      <a:r>
                        <a:rPr lang="en-US" sz="2000" b="0" spc="-15" dirty="0">
                          <a:effectLst/>
                        </a:rPr>
                        <a:t> </a:t>
                      </a:r>
                      <a:r>
                        <a:rPr lang="en-US" sz="2000" b="0" dirty="0">
                          <a:effectLst/>
                        </a:rPr>
                        <a:t>heard Risna</a:t>
                      </a:r>
                      <a:r>
                        <a:rPr lang="en-US" sz="2000" b="0" spc="5" dirty="0">
                          <a:effectLst/>
                        </a:rPr>
                        <a:t> </a:t>
                      </a:r>
                      <a:r>
                        <a:rPr lang="en-US" sz="2000" b="0" spc="-10" dirty="0">
                          <a:effectLst/>
                        </a:rPr>
                        <a:t>singing’</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D"/>
                    </a:p>
                  </a:txBody>
                  <a:tcPr/>
                </a:tc>
                <a:tc>
                  <a:txBody>
                    <a:bodyPr/>
                    <a:lstStyle/>
                    <a:p>
                      <a:pPr>
                        <a:lnSpc>
                          <a:spcPts val="1050"/>
                        </a:lnSpc>
                        <a:buNone/>
                      </a:pPr>
                      <a:r>
                        <a:rPr lang="en-US" sz="2000" b="0" dirty="0">
                          <a:effectLst/>
                        </a:rPr>
                        <a:t> </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050"/>
                        </a:lnSpc>
                        <a:buNone/>
                      </a:pPr>
                      <a:r>
                        <a:rPr lang="en-US" sz="2000" b="0" dirty="0">
                          <a:effectLst/>
                        </a:rPr>
                        <a:t> </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050"/>
                        </a:lnSpc>
                        <a:buNone/>
                      </a:pPr>
                      <a:r>
                        <a:rPr lang="en-US" sz="2000" b="0" dirty="0">
                          <a:effectLst/>
                        </a:rPr>
                        <a:t> </a:t>
                      </a:r>
                      <a:endParaRPr lang="en-ID"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7302373"/>
                  </a:ext>
                </a:extLst>
              </a:tr>
            </a:tbl>
          </a:graphicData>
        </a:graphic>
      </p:graphicFrame>
      <p:graphicFrame>
        <p:nvGraphicFramePr>
          <p:cNvPr id="5" name="Table 4">
            <a:extLst>
              <a:ext uri="{FF2B5EF4-FFF2-40B4-BE49-F238E27FC236}">
                <a16:creationId xmlns:a16="http://schemas.microsoft.com/office/drawing/2014/main" id="{16F780C5-560F-BC3C-7EAD-AFD47F12205E}"/>
              </a:ext>
            </a:extLst>
          </p:cNvPr>
          <p:cNvGraphicFramePr>
            <a:graphicFrameLocks noGrp="1"/>
          </p:cNvGraphicFramePr>
          <p:nvPr>
            <p:extLst>
              <p:ext uri="{D42A27DB-BD31-4B8C-83A1-F6EECF244321}">
                <p14:modId xmlns:p14="http://schemas.microsoft.com/office/powerpoint/2010/main" val="3964559912"/>
              </p:ext>
            </p:extLst>
          </p:nvPr>
        </p:nvGraphicFramePr>
        <p:xfrm>
          <a:off x="253925" y="4238870"/>
          <a:ext cx="7275283" cy="1273170"/>
        </p:xfrm>
        <a:graphic>
          <a:graphicData uri="http://schemas.openxmlformats.org/drawingml/2006/table">
            <a:tbl>
              <a:tblPr firstRow="1" firstCol="1" lastRow="1" lastCol="1" bandRow="1" bandCol="1">
                <a:tableStyleId>{5940675A-B579-460E-94D1-54222C63F5DA}</a:tableStyleId>
              </a:tblPr>
              <a:tblGrid>
                <a:gridCol w="602924">
                  <a:extLst>
                    <a:ext uri="{9D8B030D-6E8A-4147-A177-3AD203B41FA5}">
                      <a16:colId xmlns:a16="http://schemas.microsoft.com/office/drawing/2014/main" val="2237947864"/>
                    </a:ext>
                  </a:extLst>
                </a:gridCol>
                <a:gridCol w="1624348">
                  <a:extLst>
                    <a:ext uri="{9D8B030D-6E8A-4147-A177-3AD203B41FA5}">
                      <a16:colId xmlns:a16="http://schemas.microsoft.com/office/drawing/2014/main" val="1961852266"/>
                    </a:ext>
                  </a:extLst>
                </a:gridCol>
                <a:gridCol w="939592">
                  <a:extLst>
                    <a:ext uri="{9D8B030D-6E8A-4147-A177-3AD203B41FA5}">
                      <a16:colId xmlns:a16="http://schemas.microsoft.com/office/drawing/2014/main" val="2293281905"/>
                    </a:ext>
                  </a:extLst>
                </a:gridCol>
                <a:gridCol w="2929320">
                  <a:extLst>
                    <a:ext uri="{9D8B030D-6E8A-4147-A177-3AD203B41FA5}">
                      <a16:colId xmlns:a16="http://schemas.microsoft.com/office/drawing/2014/main" val="1980391037"/>
                    </a:ext>
                  </a:extLst>
                </a:gridCol>
                <a:gridCol w="1179099">
                  <a:extLst>
                    <a:ext uri="{9D8B030D-6E8A-4147-A177-3AD203B41FA5}">
                      <a16:colId xmlns:a16="http://schemas.microsoft.com/office/drawing/2014/main" val="533384333"/>
                    </a:ext>
                  </a:extLst>
                </a:gridCol>
              </a:tblGrid>
              <a:tr h="432154">
                <a:tc>
                  <a:txBody>
                    <a:bodyPr/>
                    <a:lstStyle/>
                    <a:p>
                      <a:pPr marR="2540" algn="ctr">
                        <a:lnSpc>
                          <a:spcPts val="1115"/>
                        </a:lnSpc>
                        <a:buNone/>
                      </a:pPr>
                      <a:endParaRPr lang="en-US" sz="2000" spc="-25" dirty="0">
                        <a:effectLst/>
                      </a:endParaRPr>
                    </a:p>
                    <a:p>
                      <a:pPr marR="2540" algn="ctr">
                        <a:lnSpc>
                          <a:spcPts val="1115"/>
                        </a:lnSpc>
                        <a:buNone/>
                      </a:pPr>
                      <a:r>
                        <a:rPr lang="en-US" sz="2000" spc="-25" dirty="0">
                          <a:effectLst/>
                        </a:rPr>
                        <a:t>5b.</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30175">
                        <a:lnSpc>
                          <a:spcPts val="1100"/>
                        </a:lnSpc>
                        <a:spcBef>
                          <a:spcPts val="10"/>
                        </a:spcBef>
                        <a:buNone/>
                      </a:pPr>
                      <a:endParaRPr lang="en-US" sz="2000" spc="-20" dirty="0">
                        <a:effectLst/>
                      </a:endParaRPr>
                    </a:p>
                    <a:p>
                      <a:pPr marL="130175">
                        <a:lnSpc>
                          <a:spcPts val="1100"/>
                        </a:lnSpc>
                        <a:spcBef>
                          <a:spcPts val="10"/>
                        </a:spcBef>
                        <a:buNone/>
                      </a:pPr>
                      <a:r>
                        <a:rPr lang="en-US" sz="2000" spc="-20" dirty="0" err="1">
                          <a:effectLst/>
                        </a:rPr>
                        <a:t>Ifǝi</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22225" indent="0" algn="ctr">
                        <a:lnSpc>
                          <a:spcPts val="1115"/>
                        </a:lnSpc>
                        <a:buNone/>
                        <a:tabLst>
                          <a:tab pos="173038" algn="l"/>
                        </a:tabLst>
                      </a:pPr>
                      <a:endParaRPr lang="en-US" sz="2000" spc="-25" dirty="0">
                        <a:effectLst/>
                      </a:endParaRPr>
                    </a:p>
                    <a:p>
                      <a:pPr marL="22225" indent="0" algn="ctr">
                        <a:lnSpc>
                          <a:spcPts val="1115"/>
                        </a:lnSpc>
                        <a:buNone/>
                        <a:tabLst>
                          <a:tab pos="173038" algn="l"/>
                        </a:tabLst>
                      </a:pPr>
                      <a:r>
                        <a:rPr lang="en-US" sz="2000" spc="-25" dirty="0">
                          <a:effectLst/>
                        </a:rPr>
                        <a:t>    </a:t>
                      </a:r>
                      <a:r>
                        <a:rPr lang="en-US" sz="2000" spc="-25" dirty="0" err="1">
                          <a:effectLst/>
                        </a:rPr>
                        <a:t>yuw</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349885">
                        <a:lnSpc>
                          <a:spcPts val="1050"/>
                        </a:lnSpc>
                        <a:spcBef>
                          <a:spcPts val="10"/>
                        </a:spcBef>
                        <a:buNone/>
                      </a:pPr>
                      <a:endParaRPr lang="en-US" sz="2000" spc="-10" dirty="0">
                        <a:effectLst/>
                      </a:endParaRPr>
                    </a:p>
                    <a:p>
                      <a:pPr marL="349885">
                        <a:lnSpc>
                          <a:spcPts val="1050"/>
                        </a:lnSpc>
                        <a:spcBef>
                          <a:spcPts val="10"/>
                        </a:spcBef>
                        <a:buNone/>
                      </a:pPr>
                      <a:r>
                        <a:rPr lang="en-US" sz="2000" spc="-10" dirty="0">
                          <a:effectLst/>
                        </a:rPr>
                        <a:t>___     </a:t>
                      </a:r>
                      <a:r>
                        <a:rPr lang="en-US" sz="2000" b="1" spc="-10" dirty="0" err="1">
                          <a:effectLst/>
                        </a:rPr>
                        <a:t>mang-</a:t>
                      </a:r>
                      <a:r>
                        <a:rPr lang="en-US" sz="2000" spc="-10" dirty="0" err="1">
                          <a:effectLst/>
                        </a:rPr>
                        <a:t>ǝntuk</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26035" algn="ctr">
                        <a:lnSpc>
                          <a:spcPts val="1115"/>
                        </a:lnSpc>
                        <a:buNone/>
                      </a:pPr>
                      <a:endParaRPr lang="en-US" sz="2000" spc="-25" dirty="0">
                        <a:effectLst/>
                      </a:endParaRPr>
                    </a:p>
                    <a:p>
                      <a:pPr marL="26035" algn="ctr">
                        <a:lnSpc>
                          <a:spcPts val="1115"/>
                        </a:lnSpc>
                        <a:buNone/>
                      </a:pPr>
                      <a:r>
                        <a:rPr lang="en-US" sz="2000" spc="-25" dirty="0" err="1">
                          <a:effectLst/>
                        </a:rPr>
                        <a:t>etu</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69574817"/>
                  </a:ext>
                </a:extLst>
              </a:tr>
              <a:tr h="414296">
                <a:tc>
                  <a:txBody>
                    <a:bodyPr/>
                    <a:lstStyle/>
                    <a:p>
                      <a:pPr>
                        <a:lnSpc>
                          <a:spcPts val="1050"/>
                        </a:lnSpc>
                        <a:buNone/>
                      </a:pPr>
                      <a:r>
                        <a:rPr lang="en-US" sz="2000">
                          <a:effectLst/>
                        </a:rPr>
                        <a:t> </a:t>
                      </a:r>
                      <a:endParaRPr lang="en-ID"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30175">
                        <a:lnSpc>
                          <a:spcPts val="1065"/>
                        </a:lnSpc>
                        <a:buNone/>
                      </a:pPr>
                      <a:endParaRPr lang="en-US" sz="2000" spc="-10" dirty="0">
                        <a:effectLst/>
                      </a:endParaRPr>
                    </a:p>
                    <a:p>
                      <a:pPr marL="130175">
                        <a:lnSpc>
                          <a:spcPts val="1065"/>
                        </a:lnSpc>
                        <a:buNone/>
                      </a:pPr>
                      <a:r>
                        <a:rPr lang="en-US" sz="2000" spc="-10" dirty="0">
                          <a:effectLst/>
                        </a:rPr>
                        <a:t>3SG.NOM</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280035">
                        <a:lnSpc>
                          <a:spcPts val="1065"/>
                        </a:lnSpc>
                        <a:buNone/>
                      </a:pPr>
                      <a:endParaRPr lang="en-US" sz="2000" spc="-20" dirty="0">
                        <a:effectLst/>
                      </a:endParaRPr>
                    </a:p>
                    <a:p>
                      <a:pPr marL="280035">
                        <a:lnSpc>
                          <a:spcPts val="1065"/>
                        </a:lnSpc>
                        <a:buNone/>
                      </a:pPr>
                      <a:r>
                        <a:rPr lang="en-US" sz="2000" spc="-20" dirty="0">
                          <a:effectLst/>
                        </a:rPr>
                        <a:t>REL.</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635">
                        <a:lnSpc>
                          <a:spcPts val="1015"/>
                        </a:lnSpc>
                        <a:buNone/>
                        <a:tabLst>
                          <a:tab pos="353060" algn="l"/>
                        </a:tabLst>
                      </a:pPr>
                      <a:endParaRPr lang="en-US" sz="2000" spc="-25" dirty="0">
                        <a:effectLst/>
                      </a:endParaRPr>
                    </a:p>
                    <a:p>
                      <a:pPr marL="635">
                        <a:lnSpc>
                          <a:spcPts val="1015"/>
                        </a:lnSpc>
                        <a:buNone/>
                        <a:tabLst>
                          <a:tab pos="353060" algn="l"/>
                        </a:tabLst>
                      </a:pPr>
                      <a:r>
                        <a:rPr lang="en-US" sz="2000" spc="-25" dirty="0">
                          <a:effectLst/>
                        </a:rPr>
                        <a:t>       PIV</a:t>
                      </a:r>
                      <a:r>
                        <a:rPr lang="en-US" sz="2000" dirty="0">
                          <a:effectLst/>
                        </a:rPr>
                        <a:t>	</a:t>
                      </a:r>
                      <a:r>
                        <a:rPr lang="en-US" sz="2000" b="1" spc="-85" dirty="0">
                          <a:effectLst/>
                        </a:rPr>
                        <a:t>AV-</a:t>
                      </a:r>
                      <a:r>
                        <a:rPr lang="en-US" sz="2000" spc="-25" dirty="0">
                          <a:effectLst/>
                        </a:rPr>
                        <a:t>hit</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508000">
                        <a:lnSpc>
                          <a:spcPts val="1065"/>
                        </a:lnSpc>
                        <a:buNone/>
                      </a:pPr>
                      <a:endParaRPr lang="en-US" sz="2000" spc="-10" dirty="0">
                        <a:effectLst/>
                      </a:endParaRPr>
                    </a:p>
                    <a:p>
                      <a:pPr marL="0" indent="0">
                        <a:lnSpc>
                          <a:spcPts val="1065"/>
                        </a:lnSpc>
                        <a:buNone/>
                        <a:tabLst/>
                      </a:pPr>
                      <a:r>
                        <a:rPr lang="en-US" sz="2000" spc="-10" dirty="0">
                          <a:effectLst/>
                        </a:rPr>
                        <a:t>1SG.ACC</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12025683"/>
                  </a:ext>
                </a:extLst>
              </a:tr>
              <a:tr h="401796">
                <a:tc>
                  <a:txBody>
                    <a:bodyPr/>
                    <a:lstStyle/>
                    <a:p>
                      <a:pPr>
                        <a:lnSpc>
                          <a:spcPts val="1050"/>
                        </a:lnSpc>
                        <a:buNone/>
                      </a:pPr>
                      <a:r>
                        <a:rPr lang="en-US" sz="2000" dirty="0">
                          <a:effectLst/>
                        </a:rPr>
                        <a:t> </a:t>
                      </a:r>
                      <a:endParaRPr lang="en-ID"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gridSpan="4">
                  <a:txBody>
                    <a:bodyPr/>
                    <a:lstStyle/>
                    <a:p>
                      <a:pPr marL="130175">
                        <a:lnSpc>
                          <a:spcPts val="1030"/>
                        </a:lnSpc>
                        <a:buNone/>
                      </a:pPr>
                      <a:endParaRPr lang="en-US" sz="2000" dirty="0">
                        <a:effectLst/>
                      </a:endParaRPr>
                    </a:p>
                    <a:p>
                      <a:pPr marL="130175">
                        <a:lnSpc>
                          <a:spcPts val="1030"/>
                        </a:lnSpc>
                        <a:buNone/>
                      </a:pPr>
                      <a:r>
                        <a:rPr lang="en-US" sz="2000" dirty="0">
                          <a:effectLst/>
                        </a:rPr>
                        <a:t>‘He who</a:t>
                      </a:r>
                      <a:r>
                        <a:rPr lang="en-US" sz="2000" spc="-5" dirty="0">
                          <a:effectLst/>
                        </a:rPr>
                        <a:t> </a:t>
                      </a:r>
                      <a:r>
                        <a:rPr lang="en-US" sz="2000" dirty="0">
                          <a:effectLst/>
                        </a:rPr>
                        <a:t>hit</a:t>
                      </a:r>
                      <a:r>
                        <a:rPr lang="en-US" sz="2000" spc="-15" dirty="0">
                          <a:effectLst/>
                        </a:rPr>
                        <a:t> </a:t>
                      </a:r>
                      <a:r>
                        <a:rPr lang="en-US" sz="2000" dirty="0">
                          <a:effectLst/>
                        </a:rPr>
                        <a:t>me’,</a:t>
                      </a:r>
                      <a:r>
                        <a:rPr lang="en-US" sz="2000" spc="-5" dirty="0">
                          <a:effectLst/>
                        </a:rPr>
                        <a:t> </a:t>
                      </a:r>
                      <a:r>
                        <a:rPr lang="en-US" sz="2000" dirty="0">
                          <a:effectLst/>
                        </a:rPr>
                        <a:t>or</a:t>
                      </a:r>
                      <a:r>
                        <a:rPr lang="en-US" sz="2000" spc="-15" dirty="0">
                          <a:effectLst/>
                        </a:rPr>
                        <a:t> </a:t>
                      </a:r>
                      <a:r>
                        <a:rPr lang="en-US" sz="2000" dirty="0">
                          <a:effectLst/>
                        </a:rPr>
                        <a:t>‘He is the one who hit me</a:t>
                      </a:r>
                      <a:r>
                        <a:rPr lang="en-US" sz="2000" spc="-20" dirty="0">
                          <a:effectLst/>
                        </a:rPr>
                        <a:t>’</a:t>
                      </a:r>
                    </a:p>
                    <a:p>
                      <a:pPr>
                        <a:lnSpc>
                          <a:spcPts val="1050"/>
                        </a:lnSpc>
                        <a:buNone/>
                      </a:pPr>
                      <a:r>
                        <a:rPr lang="en-US" sz="2000" dirty="0">
                          <a:effectLst/>
                        </a:rPr>
                        <a:t> </a:t>
                      </a:r>
                      <a:endParaRPr lang="en-ID" sz="2000" dirty="0">
                        <a:effectLst/>
                        <a:latin typeface="Times New Roman" panose="02020603050405020304" pitchFamily="18" charset="0"/>
                        <a:cs typeface="Times New Roman" panose="02020603050405020304" pitchFamily="18"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a:p>
                  </a:txBody>
                  <a:tcPr/>
                </a:tc>
                <a:tc hMerge="1">
                  <a:txBody>
                    <a:bodyPr/>
                    <a:lstStyle/>
                    <a:p>
                      <a:endParaRPr lang="en-ID"/>
                    </a:p>
                  </a:txBody>
                  <a:tcPr/>
                </a:tc>
                <a:tc hMerge="1">
                  <a:txBody>
                    <a:bodyPr/>
                    <a:lstStyle/>
                    <a:p>
                      <a:endParaRPr dirty="0"/>
                    </a:p>
                  </a:txBody>
                  <a:tcPr marL="0" marR="0" marT="0" marB="0"/>
                </a:tc>
                <a:extLst>
                  <a:ext uri="{0D108BD9-81ED-4DB2-BD59-A6C34878D82A}">
                    <a16:rowId xmlns:a16="http://schemas.microsoft.com/office/drawing/2014/main" val="1664750561"/>
                  </a:ext>
                </a:extLst>
              </a:tr>
            </a:tbl>
          </a:graphicData>
        </a:graphic>
      </p:graphicFrame>
    </p:spTree>
    <p:extLst>
      <p:ext uri="{BB962C8B-B14F-4D97-AF65-F5344CB8AC3E}">
        <p14:creationId xmlns:p14="http://schemas.microsoft.com/office/powerpoint/2010/main" val="333076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A1BB0-2790-3516-0034-8376F7DA0B36}"/>
              </a:ext>
            </a:extLst>
          </p:cNvPr>
          <p:cNvSpPr>
            <a:spLocks noGrp="1"/>
          </p:cNvSpPr>
          <p:nvPr>
            <p:ph type="title"/>
          </p:nvPr>
        </p:nvSpPr>
        <p:spPr>
          <a:xfrm>
            <a:off x="838200" y="365126"/>
            <a:ext cx="10515600" cy="692150"/>
          </a:xfrm>
        </p:spPr>
        <p:txBody>
          <a:bodyPr>
            <a:normAutofit fontScale="90000"/>
          </a:bodyPr>
          <a:lstStyle/>
          <a:p>
            <a:r>
              <a:rPr lang="en-US" b="1" dirty="0"/>
              <a:t>Voice </a:t>
            </a:r>
            <a:r>
              <a:rPr lang="en-US" b="1" dirty="0" err="1"/>
              <a:t>Symmetricality</a:t>
            </a:r>
            <a:r>
              <a:rPr lang="en-US" b="1" dirty="0"/>
              <a:t> in </a:t>
            </a:r>
            <a:r>
              <a:rPr lang="en-US" b="1" dirty="0" err="1"/>
              <a:t>Sigulai</a:t>
            </a:r>
            <a:endParaRPr lang="en-AU" b="1" dirty="0"/>
          </a:p>
        </p:txBody>
      </p:sp>
      <p:graphicFrame>
        <p:nvGraphicFramePr>
          <p:cNvPr id="4" name="Table 3">
            <a:extLst>
              <a:ext uri="{FF2B5EF4-FFF2-40B4-BE49-F238E27FC236}">
                <a16:creationId xmlns:a16="http://schemas.microsoft.com/office/drawing/2014/main" id="{3999C162-1A5D-BACA-2D14-60D3BD2CA994}"/>
              </a:ext>
            </a:extLst>
          </p:cNvPr>
          <p:cNvGraphicFramePr>
            <a:graphicFrameLocks noGrp="1"/>
          </p:cNvGraphicFramePr>
          <p:nvPr>
            <p:extLst>
              <p:ext uri="{D42A27DB-BD31-4B8C-83A1-F6EECF244321}">
                <p14:modId xmlns:p14="http://schemas.microsoft.com/office/powerpoint/2010/main" val="2591096985"/>
              </p:ext>
            </p:extLst>
          </p:nvPr>
        </p:nvGraphicFramePr>
        <p:xfrm>
          <a:off x="133351" y="1214966"/>
          <a:ext cx="5248274" cy="1188720"/>
        </p:xfrm>
        <a:graphic>
          <a:graphicData uri="http://schemas.openxmlformats.org/drawingml/2006/table">
            <a:tbl>
              <a:tblPr firstRow="1" bandRow="1">
                <a:tableStyleId>{5940675A-B579-460E-94D1-54222C63F5DA}</a:tableStyleId>
              </a:tblPr>
              <a:tblGrid>
                <a:gridCol w="560332">
                  <a:extLst>
                    <a:ext uri="{9D8B030D-6E8A-4147-A177-3AD203B41FA5}">
                      <a16:colId xmlns:a16="http://schemas.microsoft.com/office/drawing/2014/main" val="1473860704"/>
                    </a:ext>
                  </a:extLst>
                </a:gridCol>
                <a:gridCol w="1213945">
                  <a:extLst>
                    <a:ext uri="{9D8B030D-6E8A-4147-A177-3AD203B41FA5}">
                      <a16:colId xmlns:a16="http://schemas.microsoft.com/office/drawing/2014/main" val="3709400959"/>
                    </a:ext>
                  </a:extLst>
                </a:gridCol>
                <a:gridCol w="1702675">
                  <a:extLst>
                    <a:ext uri="{9D8B030D-6E8A-4147-A177-3AD203B41FA5}">
                      <a16:colId xmlns:a16="http://schemas.microsoft.com/office/drawing/2014/main" val="4053820797"/>
                    </a:ext>
                  </a:extLst>
                </a:gridCol>
                <a:gridCol w="1771322">
                  <a:extLst>
                    <a:ext uri="{9D8B030D-6E8A-4147-A177-3AD203B41FA5}">
                      <a16:colId xmlns:a16="http://schemas.microsoft.com/office/drawing/2014/main" val="3701234134"/>
                    </a:ext>
                  </a:extLst>
                </a:gridCol>
              </a:tblGrid>
              <a:tr h="370840">
                <a:tc>
                  <a:txBody>
                    <a:bodyPr/>
                    <a:lstStyle/>
                    <a:p>
                      <a:r>
                        <a:rPr lang="en-US" sz="2000" dirty="0">
                          <a:solidFill>
                            <a:schemeClr val="tx1"/>
                          </a:solidFill>
                        </a:rPr>
                        <a:t>6a.</a:t>
                      </a:r>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b="1" dirty="0" err="1">
                          <a:solidFill>
                            <a:schemeClr val="tx1"/>
                          </a:solidFill>
                        </a:rPr>
                        <a:t>Ietu</a:t>
                      </a:r>
                      <a:endParaRPr lang="en-AU" sz="2000" b="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dirty="0" err="1">
                          <a:solidFill>
                            <a:schemeClr val="tx1"/>
                          </a:solidFill>
                        </a:rPr>
                        <a:t>mo</a:t>
                      </a:r>
                      <a:r>
                        <a:rPr lang="en-US" sz="2000" dirty="0">
                          <a:solidFill>
                            <a:schemeClr val="tx1"/>
                          </a:solidFill>
                        </a:rPr>
                        <a:t>=di</a:t>
                      </a:r>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sz="2000" b="1" dirty="0">
                          <a:solidFill>
                            <a:schemeClr val="tx1"/>
                          </a:solidFill>
                        </a:rPr>
                        <a:t>u-</a:t>
                      </a:r>
                      <a:r>
                        <a:rPr lang="en-AU" sz="2000" b="1" dirty="0" err="1">
                          <a:solidFill>
                            <a:schemeClr val="tx1"/>
                          </a:solidFill>
                        </a:rPr>
                        <a:t>entuk</a:t>
                      </a:r>
                      <a:endParaRPr lang="en-AU" sz="2000" b="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5077669"/>
                  </a:ext>
                </a:extLst>
              </a:tr>
              <a:tr h="370840">
                <a:tc>
                  <a:txBody>
                    <a:bodyPr/>
                    <a:lstStyle/>
                    <a:p>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b="1" dirty="0">
                          <a:solidFill>
                            <a:schemeClr val="tx1"/>
                          </a:solidFill>
                        </a:rPr>
                        <a:t>1SG.NOM</a:t>
                      </a:r>
                      <a:endParaRPr lang="en-AU" sz="1800" b="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solidFill>
                            <a:schemeClr val="tx1"/>
                          </a:solidFill>
                        </a:rPr>
                        <a:t>PST=3SG.ABS</a:t>
                      </a:r>
                      <a:endParaRPr lang="en-AU"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b="1" dirty="0">
                          <a:solidFill>
                            <a:schemeClr val="tx1"/>
                          </a:solidFill>
                        </a:rPr>
                        <a:t>1SG.ERG-hit</a:t>
                      </a:r>
                      <a:endParaRPr lang="en-AU" sz="1800" b="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26087623"/>
                  </a:ext>
                </a:extLst>
              </a:tr>
              <a:tr h="370840">
                <a:tc>
                  <a:txBody>
                    <a:bodyPr/>
                    <a:lstStyle/>
                    <a:p>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en-US" sz="2000" dirty="0">
                          <a:solidFill>
                            <a:schemeClr val="tx1"/>
                          </a:solidFill>
                        </a:rPr>
                        <a:t>‘I hit him’</a:t>
                      </a:r>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2653395299"/>
                  </a:ext>
                </a:extLst>
              </a:tr>
            </a:tbl>
          </a:graphicData>
        </a:graphic>
      </p:graphicFrame>
      <p:graphicFrame>
        <p:nvGraphicFramePr>
          <p:cNvPr id="5" name="Table 4">
            <a:extLst>
              <a:ext uri="{FF2B5EF4-FFF2-40B4-BE49-F238E27FC236}">
                <a16:creationId xmlns:a16="http://schemas.microsoft.com/office/drawing/2014/main" id="{3D99A3D5-0101-AB11-AC77-71059CE73146}"/>
              </a:ext>
            </a:extLst>
          </p:cNvPr>
          <p:cNvGraphicFramePr>
            <a:graphicFrameLocks noGrp="1"/>
          </p:cNvGraphicFramePr>
          <p:nvPr>
            <p:extLst>
              <p:ext uri="{D42A27DB-BD31-4B8C-83A1-F6EECF244321}">
                <p14:modId xmlns:p14="http://schemas.microsoft.com/office/powerpoint/2010/main" val="4048183132"/>
              </p:ext>
            </p:extLst>
          </p:nvPr>
        </p:nvGraphicFramePr>
        <p:xfrm>
          <a:off x="98426" y="2487081"/>
          <a:ext cx="6428498" cy="1188720"/>
        </p:xfrm>
        <a:graphic>
          <a:graphicData uri="http://schemas.openxmlformats.org/drawingml/2006/table">
            <a:tbl>
              <a:tblPr firstRow="1" bandRow="1">
                <a:tableStyleId>{5940675A-B579-460E-94D1-54222C63F5DA}</a:tableStyleId>
              </a:tblPr>
              <a:tblGrid>
                <a:gridCol w="547960">
                  <a:extLst>
                    <a:ext uri="{9D8B030D-6E8A-4147-A177-3AD203B41FA5}">
                      <a16:colId xmlns:a16="http://schemas.microsoft.com/office/drawing/2014/main" val="890534143"/>
                    </a:ext>
                  </a:extLst>
                </a:gridCol>
                <a:gridCol w="1340069">
                  <a:extLst>
                    <a:ext uri="{9D8B030D-6E8A-4147-A177-3AD203B41FA5}">
                      <a16:colId xmlns:a16="http://schemas.microsoft.com/office/drawing/2014/main" val="3170805053"/>
                    </a:ext>
                  </a:extLst>
                </a:gridCol>
                <a:gridCol w="1639614">
                  <a:extLst>
                    <a:ext uri="{9D8B030D-6E8A-4147-A177-3AD203B41FA5}">
                      <a16:colId xmlns:a16="http://schemas.microsoft.com/office/drawing/2014/main" val="3805977546"/>
                    </a:ext>
                  </a:extLst>
                </a:gridCol>
                <a:gridCol w="2900855">
                  <a:extLst>
                    <a:ext uri="{9D8B030D-6E8A-4147-A177-3AD203B41FA5}">
                      <a16:colId xmlns:a16="http://schemas.microsoft.com/office/drawing/2014/main" val="1973069238"/>
                    </a:ext>
                  </a:extLst>
                </a:gridCol>
              </a:tblGrid>
              <a:tr h="370840">
                <a:tc>
                  <a:txBody>
                    <a:bodyPr/>
                    <a:lstStyle/>
                    <a:p>
                      <a:r>
                        <a:rPr lang="en-US" sz="2000" dirty="0">
                          <a:solidFill>
                            <a:schemeClr val="tx1"/>
                          </a:solidFill>
                        </a:rPr>
                        <a:t>6b.</a:t>
                      </a:r>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b="1" dirty="0" err="1">
                          <a:solidFill>
                            <a:schemeClr val="tx1"/>
                          </a:solidFill>
                        </a:rPr>
                        <a:t>If</a:t>
                      </a:r>
                      <a:r>
                        <a:rPr lang="en-US" sz="2000" b="1" dirty="0" err="1">
                          <a:solidFill>
                            <a:schemeClr val="tx1"/>
                          </a:solidFill>
                          <a:latin typeface="Doulos SIL" panose="02000500070000020004" pitchFamily="2" charset="0"/>
                          <a:ea typeface="Doulos SIL" panose="02000500070000020004" pitchFamily="2" charset="0"/>
                          <a:cs typeface="Doulos SIL" panose="02000500070000020004" pitchFamily="2" charset="0"/>
                        </a:rPr>
                        <a:t>ǝi</a:t>
                      </a:r>
                      <a:endParaRPr lang="en-AU" sz="2000" b="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dirty="0" err="1">
                          <a:solidFill>
                            <a:schemeClr val="tx1"/>
                          </a:solidFill>
                        </a:rPr>
                        <a:t>mo</a:t>
                      </a:r>
                      <a:r>
                        <a:rPr lang="en-US" sz="2000" dirty="0">
                          <a:solidFill>
                            <a:schemeClr val="tx1"/>
                          </a:solidFill>
                        </a:rPr>
                        <a:t>=di</a:t>
                      </a:r>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b="1" dirty="0">
                          <a:solidFill>
                            <a:schemeClr val="tx1"/>
                          </a:solidFill>
                        </a:rPr>
                        <a:t>u-</a:t>
                      </a:r>
                      <a:r>
                        <a:rPr lang="en-US" sz="2000" b="1" dirty="0" err="1">
                          <a:solidFill>
                            <a:schemeClr val="tx1"/>
                          </a:solidFill>
                        </a:rPr>
                        <a:t>entuk</a:t>
                      </a:r>
                      <a:endParaRPr lang="en-AU" sz="2000" b="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2822035"/>
                  </a:ext>
                </a:extLst>
              </a:tr>
              <a:tr h="370840">
                <a:tc>
                  <a:txBody>
                    <a:bodyPr/>
                    <a:lstStyle/>
                    <a:p>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b="1" dirty="0">
                          <a:solidFill>
                            <a:schemeClr val="tx1"/>
                          </a:solidFill>
                        </a:rPr>
                        <a:t>3SG.NOM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solidFill>
                            <a:schemeClr val="tx1"/>
                          </a:solidFill>
                        </a:rPr>
                        <a:t>PST=3SG.ABS</a:t>
                      </a:r>
                      <a:endParaRPr lang="en-AU" sz="18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b="1" dirty="0">
                          <a:solidFill>
                            <a:schemeClr val="tx1"/>
                          </a:solidFill>
                        </a:rPr>
                        <a:t>1SG.ERG-hit</a:t>
                      </a:r>
                      <a:endParaRPr lang="en-AU" sz="1800" b="1"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41031099"/>
                  </a:ext>
                </a:extLst>
              </a:tr>
              <a:tr h="370840">
                <a:tc>
                  <a:txBody>
                    <a:bodyPr/>
                    <a:lstStyle/>
                    <a:p>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en-US" sz="2000" dirty="0">
                          <a:solidFill>
                            <a:schemeClr val="tx1"/>
                          </a:solidFill>
                        </a:rPr>
                        <a:t>‘He was hit by me’ (Literally : ‘He, I hit’)</a:t>
                      </a:r>
                      <a:endParaRPr lang="en-AU" sz="200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sz="240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en-AU" sz="2400" dirty="0"/>
                    </a:p>
                  </a:txBody>
                  <a:tcPr/>
                </a:tc>
                <a:extLst>
                  <a:ext uri="{0D108BD9-81ED-4DB2-BD59-A6C34878D82A}">
                    <a16:rowId xmlns:a16="http://schemas.microsoft.com/office/drawing/2014/main" val="3777878703"/>
                  </a:ext>
                </a:extLst>
              </a:tr>
            </a:tbl>
          </a:graphicData>
        </a:graphic>
      </p:graphicFrame>
      <p:sp>
        <p:nvSpPr>
          <p:cNvPr id="9" name="TextBox 8">
            <a:extLst>
              <a:ext uri="{FF2B5EF4-FFF2-40B4-BE49-F238E27FC236}">
                <a16:creationId xmlns:a16="http://schemas.microsoft.com/office/drawing/2014/main" id="{E3273B8B-2DCD-A0DA-2477-8F99C625CC4A}"/>
              </a:ext>
            </a:extLst>
          </p:cNvPr>
          <p:cNvSpPr txBox="1"/>
          <p:nvPr/>
        </p:nvSpPr>
        <p:spPr>
          <a:xfrm>
            <a:off x="8029576" y="1238252"/>
            <a:ext cx="4029074" cy="4985980"/>
          </a:xfrm>
          <a:prstGeom prst="rect">
            <a:avLst/>
          </a:prstGeom>
          <a:noFill/>
        </p:spPr>
        <p:txBody>
          <a:bodyPr wrap="square" rtlCol="0">
            <a:spAutoFit/>
          </a:bodyPr>
          <a:lstStyle/>
          <a:p>
            <a:pPr marL="285750" indent="-285750">
              <a:buFont typeface="Wingdings" panose="05000000000000000000" pitchFamily="2" charset="2"/>
              <a:buChar char="q"/>
            </a:pPr>
            <a:r>
              <a:rPr lang="en-US" sz="2000" dirty="0" err="1"/>
              <a:t>Sigulai</a:t>
            </a:r>
            <a:r>
              <a:rPr lang="en-US" sz="2000" dirty="0"/>
              <a:t> maintains symmetrical voice system (ex.6a &amp; 6b).</a:t>
            </a:r>
          </a:p>
          <a:p>
            <a:pPr marL="285750" indent="-285750">
              <a:buFont typeface="Wingdings" panose="05000000000000000000" pitchFamily="2" charset="2"/>
              <a:buChar char="q"/>
            </a:pPr>
            <a:r>
              <a:rPr lang="en-US" sz="2000" dirty="0"/>
              <a:t>This system enables both A and P to serve as syntactic pivot (PIV), in matrix and embedded clauses (ex. 6c).</a:t>
            </a:r>
          </a:p>
          <a:p>
            <a:pPr marL="285750" indent="-285750">
              <a:buFont typeface="Wingdings" panose="05000000000000000000" pitchFamily="2" charset="2"/>
              <a:buChar char="q"/>
            </a:pPr>
            <a:r>
              <a:rPr lang="en-AU" sz="2000" dirty="0"/>
              <a:t>This pattern has been notably eroded or totally lost in </a:t>
            </a:r>
            <a:r>
              <a:rPr lang="en-AU" sz="2000" dirty="0" err="1"/>
              <a:t>Enggano</a:t>
            </a:r>
            <a:r>
              <a:rPr lang="en-AU" sz="2000" dirty="0"/>
              <a:t>, </a:t>
            </a:r>
            <a:r>
              <a:rPr lang="en-AU" sz="2000" dirty="0" err="1"/>
              <a:t>Nias</a:t>
            </a:r>
            <a:r>
              <a:rPr lang="en-AU" sz="2000" dirty="0"/>
              <a:t> and Mentawai (Arka &amp; Yeh 2023,p.1292).</a:t>
            </a:r>
          </a:p>
          <a:p>
            <a:pPr marL="285750" indent="-285750">
              <a:buFont typeface="Wingdings" panose="05000000000000000000" pitchFamily="2" charset="2"/>
              <a:buChar char="q"/>
            </a:pPr>
            <a:r>
              <a:rPr lang="en-AU" sz="2000" dirty="0"/>
              <a:t>Structures such as control in </a:t>
            </a:r>
            <a:r>
              <a:rPr lang="en-AU" sz="2000" dirty="0" err="1"/>
              <a:t>Sigulai</a:t>
            </a:r>
            <a:r>
              <a:rPr lang="en-AU" sz="2000" dirty="0"/>
              <a:t> (examples (6c)) and relativization (examples (5b)) support this voice </a:t>
            </a:r>
            <a:r>
              <a:rPr lang="en-AU" sz="2000" dirty="0" err="1"/>
              <a:t>symmetricality</a:t>
            </a:r>
            <a:r>
              <a:rPr lang="en-AU" sz="2000" dirty="0"/>
              <a:t>. </a:t>
            </a:r>
          </a:p>
          <a:p>
            <a:pPr marL="285750" indent="-285750">
              <a:buFont typeface="Wingdings" panose="05000000000000000000" pitchFamily="2" charset="2"/>
              <a:buChar char="q"/>
            </a:pPr>
            <a:endParaRPr lang="en-AU" dirty="0"/>
          </a:p>
        </p:txBody>
      </p:sp>
      <p:graphicFrame>
        <p:nvGraphicFramePr>
          <p:cNvPr id="13" name="Table 12">
            <a:extLst>
              <a:ext uri="{FF2B5EF4-FFF2-40B4-BE49-F238E27FC236}">
                <a16:creationId xmlns:a16="http://schemas.microsoft.com/office/drawing/2014/main" id="{5BDCE6F8-F525-2AF2-E5B8-33E6BB446D32}"/>
              </a:ext>
            </a:extLst>
          </p:cNvPr>
          <p:cNvGraphicFramePr>
            <a:graphicFrameLocks noGrp="1"/>
          </p:cNvGraphicFramePr>
          <p:nvPr>
            <p:extLst>
              <p:ext uri="{D42A27DB-BD31-4B8C-83A1-F6EECF244321}">
                <p14:modId xmlns:p14="http://schemas.microsoft.com/office/powerpoint/2010/main" val="2225789405"/>
              </p:ext>
            </p:extLst>
          </p:nvPr>
        </p:nvGraphicFramePr>
        <p:xfrm>
          <a:off x="133351" y="3833491"/>
          <a:ext cx="7553325" cy="1163320"/>
        </p:xfrm>
        <a:graphic>
          <a:graphicData uri="http://schemas.openxmlformats.org/drawingml/2006/table">
            <a:tbl>
              <a:tblPr firstRow="1" bandRow="1">
                <a:tableStyleId>{5940675A-B579-460E-94D1-54222C63F5DA}</a:tableStyleId>
              </a:tblPr>
              <a:tblGrid>
                <a:gridCol w="649959">
                  <a:extLst>
                    <a:ext uri="{9D8B030D-6E8A-4147-A177-3AD203B41FA5}">
                      <a16:colId xmlns:a16="http://schemas.microsoft.com/office/drawing/2014/main" val="407441829"/>
                    </a:ext>
                  </a:extLst>
                </a:gridCol>
                <a:gridCol w="1743075">
                  <a:extLst>
                    <a:ext uri="{9D8B030D-6E8A-4147-A177-3AD203B41FA5}">
                      <a16:colId xmlns:a16="http://schemas.microsoft.com/office/drawing/2014/main" val="2547204011"/>
                    </a:ext>
                  </a:extLst>
                </a:gridCol>
                <a:gridCol w="1260529">
                  <a:extLst>
                    <a:ext uri="{9D8B030D-6E8A-4147-A177-3AD203B41FA5}">
                      <a16:colId xmlns:a16="http://schemas.microsoft.com/office/drawing/2014/main" val="2141473194"/>
                    </a:ext>
                  </a:extLst>
                </a:gridCol>
                <a:gridCol w="984789">
                  <a:extLst>
                    <a:ext uri="{9D8B030D-6E8A-4147-A177-3AD203B41FA5}">
                      <a16:colId xmlns:a16="http://schemas.microsoft.com/office/drawing/2014/main" val="2636555822"/>
                    </a:ext>
                  </a:extLst>
                </a:gridCol>
                <a:gridCol w="1743397">
                  <a:extLst>
                    <a:ext uri="{9D8B030D-6E8A-4147-A177-3AD203B41FA5}">
                      <a16:colId xmlns:a16="http://schemas.microsoft.com/office/drawing/2014/main" val="282728871"/>
                    </a:ext>
                  </a:extLst>
                </a:gridCol>
                <a:gridCol w="1171576">
                  <a:extLst>
                    <a:ext uri="{9D8B030D-6E8A-4147-A177-3AD203B41FA5}">
                      <a16:colId xmlns:a16="http://schemas.microsoft.com/office/drawing/2014/main" val="1524848851"/>
                    </a:ext>
                  </a:extLst>
                </a:gridCol>
              </a:tblGrid>
              <a:tr h="370840">
                <a:tc>
                  <a:txBody>
                    <a:bodyPr/>
                    <a:lstStyle/>
                    <a:p>
                      <a:r>
                        <a:rPr lang="en-US" sz="2000" dirty="0"/>
                        <a:t>6c.</a:t>
                      </a:r>
                      <a:endParaRPr lang="en-AU"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dirty="0" err="1"/>
                        <a:t>mo</a:t>
                      </a:r>
                      <a:r>
                        <a:rPr lang="en-US" sz="2000" dirty="0"/>
                        <a:t>=</a:t>
                      </a:r>
                      <a:r>
                        <a:rPr lang="en-US" sz="2000" b="1" dirty="0"/>
                        <a:t>du</a:t>
                      </a:r>
                      <a:endParaRPr lang="en-AU" sz="20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dirty="0"/>
                        <a:t>ma-</a:t>
                      </a:r>
                      <a:r>
                        <a:rPr lang="en-US" sz="2000" dirty="0" err="1"/>
                        <a:t>longo</a:t>
                      </a:r>
                      <a:endParaRPr lang="en-AU"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b="1" dirty="0"/>
                        <a:t>Risna</a:t>
                      </a:r>
                      <a:endParaRPr lang="en-AU" sz="20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dirty="0"/>
                        <a:t>u-</a:t>
                      </a:r>
                      <a:r>
                        <a:rPr lang="en-US" sz="2000" b="1" dirty="0"/>
                        <a:t>di</a:t>
                      </a:r>
                      <a:endParaRPr lang="en-AU" sz="20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000" dirty="0" err="1"/>
                        <a:t>b</a:t>
                      </a:r>
                      <a:r>
                        <a:rPr lang="en-US" sz="2000" dirty="0" err="1">
                          <a:latin typeface="Doulos SIL" panose="02000500070000020004" pitchFamily="2" charset="0"/>
                          <a:ea typeface="Doulos SIL" panose="02000500070000020004" pitchFamily="2" charset="0"/>
                          <a:cs typeface="Doulos SIL" panose="02000500070000020004" pitchFamily="2" charset="0"/>
                        </a:rPr>
                        <a:t>ə-lagu</a:t>
                      </a:r>
                      <a:endParaRPr lang="en-AU"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424232"/>
                  </a:ext>
                </a:extLst>
              </a:tr>
              <a:tr h="370840">
                <a:tc>
                  <a:txBody>
                    <a:bodyPr/>
                    <a:lstStyle/>
                    <a:p>
                      <a:endParaRPr lang="en-AU"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PST=</a:t>
                      </a:r>
                      <a:r>
                        <a:rPr lang="en-US" sz="1800" b="1" dirty="0"/>
                        <a:t>1SG.ABS</a:t>
                      </a:r>
                      <a:endParaRPr lang="en-AU" sz="1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AV-hear</a:t>
                      </a:r>
                      <a:endParaRPr lang="en-AU"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b="1" dirty="0" err="1"/>
                        <a:t>Risna_i</a:t>
                      </a:r>
                      <a:endParaRPr lang="en-AU" sz="1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PRS-</a:t>
                      </a:r>
                      <a:r>
                        <a:rPr lang="en-US" sz="1800" b="1" dirty="0"/>
                        <a:t>3SG.ABS_i</a:t>
                      </a:r>
                      <a:endParaRPr lang="en-AU" sz="1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800" dirty="0"/>
                        <a:t>MV-sing</a:t>
                      </a:r>
                      <a:endParaRPr lang="en-AU" sz="1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29471164"/>
                  </a:ext>
                </a:extLst>
              </a:tr>
              <a:tr h="370840">
                <a:tc>
                  <a:txBody>
                    <a:bodyPr/>
                    <a:lstStyle/>
                    <a:p>
                      <a:endParaRPr lang="en-AU"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5">
                  <a:txBody>
                    <a:bodyPr/>
                    <a:lstStyle/>
                    <a:p>
                      <a:r>
                        <a:rPr lang="en-US" sz="2000" dirty="0"/>
                        <a:t>‘I heard Risna singing’</a:t>
                      </a:r>
                      <a:endParaRPr lang="en-AU"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683600191"/>
                  </a:ext>
                </a:extLst>
              </a:tr>
            </a:tbl>
          </a:graphicData>
        </a:graphic>
      </p:graphicFrame>
      <p:graphicFrame>
        <p:nvGraphicFramePr>
          <p:cNvPr id="14" name="Table 13">
            <a:extLst>
              <a:ext uri="{FF2B5EF4-FFF2-40B4-BE49-F238E27FC236}">
                <a16:creationId xmlns:a16="http://schemas.microsoft.com/office/drawing/2014/main" id="{EFBD058F-44AA-D2FF-A5A5-33BF57F575B2}"/>
              </a:ext>
            </a:extLst>
          </p:cNvPr>
          <p:cNvGraphicFramePr>
            <a:graphicFrameLocks noGrp="1"/>
          </p:cNvGraphicFramePr>
          <p:nvPr>
            <p:extLst>
              <p:ext uri="{D42A27DB-BD31-4B8C-83A1-F6EECF244321}">
                <p14:modId xmlns:p14="http://schemas.microsoft.com/office/powerpoint/2010/main" val="1179493113"/>
              </p:ext>
            </p:extLst>
          </p:nvPr>
        </p:nvGraphicFramePr>
        <p:xfrm>
          <a:off x="133354" y="5215671"/>
          <a:ext cx="6029321" cy="1163320"/>
        </p:xfrm>
        <a:graphic>
          <a:graphicData uri="http://schemas.openxmlformats.org/drawingml/2006/table">
            <a:tbl>
              <a:tblPr firstRow="1" bandRow="1">
                <a:tableStyleId>{5940675A-B579-460E-94D1-54222C63F5DA}</a:tableStyleId>
              </a:tblPr>
              <a:tblGrid>
                <a:gridCol w="552446">
                  <a:extLst>
                    <a:ext uri="{9D8B030D-6E8A-4147-A177-3AD203B41FA5}">
                      <a16:colId xmlns:a16="http://schemas.microsoft.com/office/drawing/2014/main" val="3323346120"/>
                    </a:ext>
                  </a:extLst>
                </a:gridCol>
                <a:gridCol w="1209675">
                  <a:extLst>
                    <a:ext uri="{9D8B030D-6E8A-4147-A177-3AD203B41FA5}">
                      <a16:colId xmlns:a16="http://schemas.microsoft.com/office/drawing/2014/main" val="2196700503"/>
                    </a:ext>
                  </a:extLst>
                </a:gridCol>
                <a:gridCol w="685800">
                  <a:extLst>
                    <a:ext uri="{9D8B030D-6E8A-4147-A177-3AD203B41FA5}">
                      <a16:colId xmlns:a16="http://schemas.microsoft.com/office/drawing/2014/main" val="280486777"/>
                    </a:ext>
                  </a:extLst>
                </a:gridCol>
                <a:gridCol w="561975">
                  <a:extLst>
                    <a:ext uri="{9D8B030D-6E8A-4147-A177-3AD203B41FA5}">
                      <a16:colId xmlns:a16="http://schemas.microsoft.com/office/drawing/2014/main" val="2585864690"/>
                    </a:ext>
                  </a:extLst>
                </a:gridCol>
                <a:gridCol w="1562100">
                  <a:extLst>
                    <a:ext uri="{9D8B030D-6E8A-4147-A177-3AD203B41FA5}">
                      <a16:colId xmlns:a16="http://schemas.microsoft.com/office/drawing/2014/main" val="3354501480"/>
                    </a:ext>
                  </a:extLst>
                </a:gridCol>
                <a:gridCol w="1457325">
                  <a:extLst>
                    <a:ext uri="{9D8B030D-6E8A-4147-A177-3AD203B41FA5}">
                      <a16:colId xmlns:a16="http://schemas.microsoft.com/office/drawing/2014/main" val="2615171416"/>
                    </a:ext>
                  </a:extLst>
                </a:gridCol>
              </a:tblGrid>
              <a:tr h="370840">
                <a:tc>
                  <a:txBody>
                    <a:bodyPr/>
                    <a:lstStyle/>
                    <a:p>
                      <a:r>
                        <a:rPr lang="en-US" sz="2000" dirty="0"/>
                        <a:t>5b.</a:t>
                      </a:r>
                      <a:endParaRPr lang="en-AU"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b="1" dirty="0" err="1"/>
                        <a:t>if</a:t>
                      </a:r>
                      <a:r>
                        <a:rPr lang="en-US" sz="2000" b="1" dirty="0" err="1">
                          <a:latin typeface="Doulos SIL" panose="02000500070000020004" pitchFamily="2" charset="0"/>
                          <a:ea typeface="Doulos SIL" panose="02000500070000020004" pitchFamily="2" charset="0"/>
                          <a:cs typeface="Doulos SIL" panose="02000500070000020004" pitchFamily="2" charset="0"/>
                        </a:rPr>
                        <a:t>əi</a:t>
                      </a:r>
                      <a:endParaRPr lang="en-AU" sz="20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err="1"/>
                        <a:t>yuw</a:t>
                      </a:r>
                      <a:endParaRPr lang="en-AU"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___</a:t>
                      </a:r>
                      <a:endParaRPr lang="en-AU"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err="1"/>
                        <a:t>mang-</a:t>
                      </a:r>
                      <a:r>
                        <a:rPr lang="en-US" sz="2000" dirty="0" err="1">
                          <a:latin typeface="Doulos SIL" panose="02000500070000020004" pitchFamily="2" charset="0"/>
                          <a:ea typeface="Doulos SIL" panose="02000500070000020004" pitchFamily="2" charset="0"/>
                          <a:cs typeface="Doulos SIL" panose="02000500070000020004" pitchFamily="2" charset="0"/>
                        </a:rPr>
                        <a:t>əntuk</a:t>
                      </a:r>
                      <a:endParaRPr lang="en-AU"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err="1"/>
                        <a:t>etu</a:t>
                      </a:r>
                      <a:endParaRPr lang="en-AU"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388670672"/>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a:t>3SG.NOM</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REL.</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PIV.</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AV-hit</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1SG.ACC</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85734672"/>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5">
                  <a:txBody>
                    <a:bodyPr/>
                    <a:lstStyle/>
                    <a:p>
                      <a:r>
                        <a:rPr lang="en-US" sz="2000" dirty="0"/>
                        <a:t>‘He who hit me’ or ‘He is the one who hit me’</a:t>
                      </a:r>
                      <a:endParaRPr lang="en-AU"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sz="2000" dirty="0"/>
                    </a:p>
                  </a:txBody>
                  <a:tcPr/>
                </a:tc>
                <a:tc hMerge="1">
                  <a:txBody>
                    <a:bodyPr/>
                    <a:lstStyle/>
                    <a:p>
                      <a:endParaRPr lang="en-AU" sz="2000" dirty="0"/>
                    </a:p>
                  </a:txBody>
                  <a:tcPr/>
                </a:tc>
                <a:tc hMerge="1">
                  <a:txBody>
                    <a:bodyPr/>
                    <a:lstStyle/>
                    <a:p>
                      <a:endParaRPr lang="en-AU" sz="2000" dirty="0"/>
                    </a:p>
                  </a:txBody>
                  <a:tcPr/>
                </a:tc>
                <a:tc hMerge="1">
                  <a:txBody>
                    <a:bodyPr/>
                    <a:lstStyle/>
                    <a:p>
                      <a:endParaRPr lang="en-AU" sz="2000" dirty="0"/>
                    </a:p>
                  </a:txBody>
                  <a:tcPr/>
                </a:tc>
                <a:extLst>
                  <a:ext uri="{0D108BD9-81ED-4DB2-BD59-A6C34878D82A}">
                    <a16:rowId xmlns:a16="http://schemas.microsoft.com/office/drawing/2014/main" val="3181402037"/>
                  </a:ext>
                </a:extLst>
              </a:tr>
            </a:tbl>
          </a:graphicData>
        </a:graphic>
      </p:graphicFrame>
    </p:spTree>
    <p:extLst>
      <p:ext uri="{BB962C8B-B14F-4D97-AF65-F5344CB8AC3E}">
        <p14:creationId xmlns:p14="http://schemas.microsoft.com/office/powerpoint/2010/main" val="3729413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 calcmode="lin" valueType="num">
                                      <p:cBhvr additive="base">
                                        <p:cTn id="19"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 calcmode="lin" valueType="num">
                                      <p:cBhvr additive="base">
                                        <p:cTn id="25"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val 15">
            <a:extLst>
              <a:ext uri="{FF2B5EF4-FFF2-40B4-BE49-F238E27FC236}">
                <a16:creationId xmlns:a16="http://schemas.microsoft.com/office/drawing/2014/main" id="{8ED178A7-1ADA-4DF3-5D56-D332640F70B8}"/>
              </a:ext>
            </a:extLst>
          </p:cNvPr>
          <p:cNvSpPr/>
          <p:nvPr/>
        </p:nvSpPr>
        <p:spPr>
          <a:xfrm>
            <a:off x="6753224" y="5581650"/>
            <a:ext cx="419101" cy="24044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AU"/>
          </a:p>
        </p:txBody>
      </p:sp>
      <p:sp>
        <p:nvSpPr>
          <p:cNvPr id="13" name="Oval 12">
            <a:extLst>
              <a:ext uri="{FF2B5EF4-FFF2-40B4-BE49-F238E27FC236}">
                <a16:creationId xmlns:a16="http://schemas.microsoft.com/office/drawing/2014/main" id="{A0B64A21-2642-04C5-9887-D7D5FE148A7D}"/>
              </a:ext>
            </a:extLst>
          </p:cNvPr>
          <p:cNvSpPr/>
          <p:nvPr/>
        </p:nvSpPr>
        <p:spPr>
          <a:xfrm>
            <a:off x="6715124" y="4010025"/>
            <a:ext cx="247651" cy="24765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AU"/>
          </a:p>
        </p:txBody>
      </p:sp>
      <p:sp>
        <p:nvSpPr>
          <p:cNvPr id="4" name="Oval 3">
            <a:extLst>
              <a:ext uri="{FF2B5EF4-FFF2-40B4-BE49-F238E27FC236}">
                <a16:creationId xmlns:a16="http://schemas.microsoft.com/office/drawing/2014/main" id="{83B3B730-29F2-0438-DBAE-BFF992F7469C}"/>
              </a:ext>
            </a:extLst>
          </p:cNvPr>
          <p:cNvSpPr/>
          <p:nvPr/>
        </p:nvSpPr>
        <p:spPr>
          <a:xfrm>
            <a:off x="6476999" y="2301449"/>
            <a:ext cx="400051" cy="346501"/>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AU"/>
          </a:p>
        </p:txBody>
      </p:sp>
      <p:sp>
        <p:nvSpPr>
          <p:cNvPr id="3" name="Oval 2">
            <a:extLst>
              <a:ext uri="{FF2B5EF4-FFF2-40B4-BE49-F238E27FC236}">
                <a16:creationId xmlns:a16="http://schemas.microsoft.com/office/drawing/2014/main" id="{1FFE0093-3665-2E65-D62F-80B56C1D5D86}"/>
              </a:ext>
            </a:extLst>
          </p:cNvPr>
          <p:cNvSpPr/>
          <p:nvPr/>
        </p:nvSpPr>
        <p:spPr>
          <a:xfrm>
            <a:off x="6476999" y="1103532"/>
            <a:ext cx="238125" cy="20002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AU"/>
          </a:p>
        </p:txBody>
      </p:sp>
      <p:sp>
        <p:nvSpPr>
          <p:cNvPr id="2" name="Title 1">
            <a:extLst>
              <a:ext uri="{FF2B5EF4-FFF2-40B4-BE49-F238E27FC236}">
                <a16:creationId xmlns:a16="http://schemas.microsoft.com/office/drawing/2014/main" id="{94C51357-B221-F8BA-2CC0-2B4257A2D824}"/>
              </a:ext>
            </a:extLst>
          </p:cNvPr>
          <p:cNvSpPr>
            <a:spLocks noGrp="1"/>
          </p:cNvSpPr>
          <p:nvPr>
            <p:ph type="title"/>
          </p:nvPr>
        </p:nvSpPr>
        <p:spPr>
          <a:xfrm>
            <a:off x="838200" y="365126"/>
            <a:ext cx="10515600" cy="577850"/>
          </a:xfrm>
        </p:spPr>
        <p:txBody>
          <a:bodyPr>
            <a:noAutofit/>
          </a:bodyPr>
          <a:lstStyle/>
          <a:p>
            <a:r>
              <a:rPr lang="en-US" b="1" dirty="0"/>
              <a:t>Structural Innovation in </a:t>
            </a:r>
            <a:r>
              <a:rPr lang="en-US" b="1" dirty="0" err="1"/>
              <a:t>Sigulai</a:t>
            </a:r>
            <a:r>
              <a:rPr lang="en-US" b="1" dirty="0"/>
              <a:t> </a:t>
            </a:r>
            <a:endParaRPr lang="en-AU" b="1" dirty="0"/>
          </a:p>
        </p:txBody>
      </p:sp>
      <p:graphicFrame>
        <p:nvGraphicFramePr>
          <p:cNvPr id="6" name="Table 5">
            <a:extLst>
              <a:ext uri="{FF2B5EF4-FFF2-40B4-BE49-F238E27FC236}">
                <a16:creationId xmlns:a16="http://schemas.microsoft.com/office/drawing/2014/main" id="{499A5C5F-A5CB-0A0A-B048-28CF2AB417CC}"/>
              </a:ext>
            </a:extLst>
          </p:cNvPr>
          <p:cNvGraphicFramePr>
            <a:graphicFrameLocks noGrp="1"/>
          </p:cNvGraphicFramePr>
          <p:nvPr>
            <p:extLst>
              <p:ext uri="{D42A27DB-BD31-4B8C-83A1-F6EECF244321}">
                <p14:modId xmlns:p14="http://schemas.microsoft.com/office/powerpoint/2010/main" val="3566804911"/>
              </p:ext>
            </p:extLst>
          </p:nvPr>
        </p:nvGraphicFramePr>
        <p:xfrm>
          <a:off x="6019801" y="2301449"/>
          <a:ext cx="5070160" cy="1127551"/>
        </p:xfrm>
        <a:graphic>
          <a:graphicData uri="http://schemas.openxmlformats.org/drawingml/2006/table">
            <a:tbl>
              <a:tblPr firstRow="1" bandRow="1">
                <a:tableStyleId>{5940675A-B579-460E-94D1-54222C63F5DA}</a:tableStyleId>
              </a:tblPr>
              <a:tblGrid>
                <a:gridCol w="460058">
                  <a:extLst>
                    <a:ext uri="{9D8B030D-6E8A-4147-A177-3AD203B41FA5}">
                      <a16:colId xmlns:a16="http://schemas.microsoft.com/office/drawing/2014/main" val="3863688597"/>
                    </a:ext>
                  </a:extLst>
                </a:gridCol>
                <a:gridCol w="1666875">
                  <a:extLst>
                    <a:ext uri="{9D8B030D-6E8A-4147-A177-3AD203B41FA5}">
                      <a16:colId xmlns:a16="http://schemas.microsoft.com/office/drawing/2014/main" val="1702436632"/>
                    </a:ext>
                  </a:extLst>
                </a:gridCol>
                <a:gridCol w="1257300">
                  <a:extLst>
                    <a:ext uri="{9D8B030D-6E8A-4147-A177-3AD203B41FA5}">
                      <a16:colId xmlns:a16="http://schemas.microsoft.com/office/drawing/2014/main" val="2128811691"/>
                    </a:ext>
                  </a:extLst>
                </a:gridCol>
                <a:gridCol w="1685927">
                  <a:extLst>
                    <a:ext uri="{9D8B030D-6E8A-4147-A177-3AD203B41FA5}">
                      <a16:colId xmlns:a16="http://schemas.microsoft.com/office/drawing/2014/main" val="3868840067"/>
                    </a:ext>
                  </a:extLst>
                </a:gridCol>
              </a:tblGrid>
              <a:tr h="385871">
                <a:tc>
                  <a:txBody>
                    <a:bodyPr/>
                    <a:lstStyle/>
                    <a:p>
                      <a:r>
                        <a:rPr lang="en-US" sz="1500" dirty="0"/>
                        <a:t>7b.</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err="1"/>
                        <a:t>mo</a:t>
                      </a:r>
                      <a:r>
                        <a:rPr lang="en-US" sz="1500" dirty="0"/>
                        <a:t>-la-</a:t>
                      </a:r>
                      <a:r>
                        <a:rPr lang="en-US" sz="1500" dirty="0" err="1"/>
                        <a:t>ami</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a:t>u-</a:t>
                      </a:r>
                      <a:r>
                        <a:rPr lang="en-US" sz="1500" dirty="0" err="1"/>
                        <a:t>ila</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err="1"/>
                        <a:t>m</a:t>
                      </a:r>
                      <a:r>
                        <a:rPr lang="en-US" sz="1500" dirty="0" err="1">
                          <a:latin typeface="Doulos SIL" panose="02000500070000020004" pitchFamily="2" charset="0"/>
                          <a:ea typeface="Doulos SIL" panose="02000500070000020004" pitchFamily="2" charset="0"/>
                          <a:cs typeface="Doulos SIL" panose="02000500070000020004" pitchFamily="2" charset="0"/>
                        </a:rPr>
                        <a:t>ənefi</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9302811"/>
                  </a:ext>
                </a:extLst>
              </a:tr>
              <a:tr h="370840">
                <a:tc>
                  <a:txBody>
                    <a:bodyPr/>
                    <a:lstStyle/>
                    <a:p>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PST-PERF-2PL.ABS</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1SG.ERG-see</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yesterday</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30617361"/>
                  </a:ext>
                </a:extLst>
              </a:tr>
              <a:tr h="370840">
                <a:tc>
                  <a:txBody>
                    <a:bodyPr/>
                    <a:lstStyle/>
                    <a:p>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en-US" sz="1400" dirty="0"/>
                        <a:t>‘</a:t>
                      </a:r>
                      <a:r>
                        <a:rPr lang="en-US" sz="1500" dirty="0"/>
                        <a:t>I had already seen you (PL) yesterday’</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sz="2000" dirty="0"/>
                    </a:p>
                  </a:txBody>
                  <a:tcPr/>
                </a:tc>
                <a:tc hMerge="1">
                  <a:txBody>
                    <a:bodyPr/>
                    <a:lstStyle/>
                    <a:p>
                      <a:endParaRPr lang="en-AU" sz="2000" dirty="0"/>
                    </a:p>
                  </a:txBody>
                  <a:tcPr/>
                </a:tc>
                <a:extLst>
                  <a:ext uri="{0D108BD9-81ED-4DB2-BD59-A6C34878D82A}">
                    <a16:rowId xmlns:a16="http://schemas.microsoft.com/office/drawing/2014/main" val="1917596297"/>
                  </a:ext>
                </a:extLst>
              </a:tr>
            </a:tbl>
          </a:graphicData>
        </a:graphic>
      </p:graphicFrame>
      <p:graphicFrame>
        <p:nvGraphicFramePr>
          <p:cNvPr id="8" name="Table 7">
            <a:extLst>
              <a:ext uri="{FF2B5EF4-FFF2-40B4-BE49-F238E27FC236}">
                <a16:creationId xmlns:a16="http://schemas.microsoft.com/office/drawing/2014/main" id="{E4589F7A-FEFD-7C1D-8D87-DE246FBD59CD}"/>
              </a:ext>
            </a:extLst>
          </p:cNvPr>
          <p:cNvGraphicFramePr>
            <a:graphicFrameLocks noGrp="1"/>
          </p:cNvGraphicFramePr>
          <p:nvPr>
            <p:extLst>
              <p:ext uri="{D42A27DB-BD31-4B8C-83A1-F6EECF244321}">
                <p14:modId xmlns:p14="http://schemas.microsoft.com/office/powerpoint/2010/main" val="3962334277"/>
              </p:ext>
            </p:extLst>
          </p:nvPr>
        </p:nvGraphicFramePr>
        <p:xfrm>
          <a:off x="6022976" y="3591344"/>
          <a:ext cx="5191124" cy="1483360"/>
        </p:xfrm>
        <a:graphic>
          <a:graphicData uri="http://schemas.openxmlformats.org/drawingml/2006/table">
            <a:tbl>
              <a:tblPr firstRow="1" bandRow="1">
                <a:tableStyleId>{5940675A-B579-460E-94D1-54222C63F5DA}</a:tableStyleId>
              </a:tblPr>
              <a:tblGrid>
                <a:gridCol w="466725">
                  <a:extLst>
                    <a:ext uri="{9D8B030D-6E8A-4147-A177-3AD203B41FA5}">
                      <a16:colId xmlns:a16="http://schemas.microsoft.com/office/drawing/2014/main" val="2127741812"/>
                    </a:ext>
                  </a:extLst>
                </a:gridCol>
                <a:gridCol w="1095375">
                  <a:extLst>
                    <a:ext uri="{9D8B030D-6E8A-4147-A177-3AD203B41FA5}">
                      <a16:colId xmlns:a16="http://schemas.microsoft.com/office/drawing/2014/main" val="4215965327"/>
                    </a:ext>
                  </a:extLst>
                </a:gridCol>
                <a:gridCol w="828675">
                  <a:extLst>
                    <a:ext uri="{9D8B030D-6E8A-4147-A177-3AD203B41FA5}">
                      <a16:colId xmlns:a16="http://schemas.microsoft.com/office/drawing/2014/main" val="3860438835"/>
                    </a:ext>
                  </a:extLst>
                </a:gridCol>
                <a:gridCol w="1028700">
                  <a:extLst>
                    <a:ext uri="{9D8B030D-6E8A-4147-A177-3AD203B41FA5}">
                      <a16:colId xmlns:a16="http://schemas.microsoft.com/office/drawing/2014/main" val="1384072699"/>
                    </a:ext>
                  </a:extLst>
                </a:gridCol>
                <a:gridCol w="666750">
                  <a:extLst>
                    <a:ext uri="{9D8B030D-6E8A-4147-A177-3AD203B41FA5}">
                      <a16:colId xmlns:a16="http://schemas.microsoft.com/office/drawing/2014/main" val="2415068845"/>
                    </a:ext>
                  </a:extLst>
                </a:gridCol>
                <a:gridCol w="1104899">
                  <a:extLst>
                    <a:ext uri="{9D8B030D-6E8A-4147-A177-3AD203B41FA5}">
                      <a16:colId xmlns:a16="http://schemas.microsoft.com/office/drawing/2014/main" val="1943009888"/>
                    </a:ext>
                  </a:extLst>
                </a:gridCol>
              </a:tblGrid>
              <a:tr h="370840">
                <a:tc gridSpan="6">
                  <a:txBody>
                    <a:bodyPr/>
                    <a:lstStyle/>
                    <a:p>
                      <a:r>
                        <a:rPr lang="en-US" sz="1400" b="1" dirty="0" err="1"/>
                        <a:t>Squliq</a:t>
                      </a:r>
                      <a:r>
                        <a:rPr lang="en-US" sz="1400" b="1" dirty="0"/>
                        <a:t> Atayal (Formosan)</a:t>
                      </a:r>
                      <a:r>
                        <a:rPr lang="en-US" sz="1400" dirty="0"/>
                        <a:t> (Liu 2017 in Arka &amp; Yeh 2023, 1301)</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1821597040"/>
                  </a:ext>
                </a:extLst>
              </a:tr>
              <a:tr h="370840">
                <a:tc>
                  <a:txBody>
                    <a:bodyPr/>
                    <a:lstStyle/>
                    <a:p>
                      <a:r>
                        <a:rPr lang="en-US" sz="1400" dirty="0"/>
                        <a:t>7c.</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a:t>m(n)</a:t>
                      </a:r>
                      <a:r>
                        <a:rPr lang="en-US" sz="1500" dirty="0" err="1"/>
                        <a:t>ihiy</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err="1"/>
                        <a:t>watan</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err="1"/>
                        <a:t>hira</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err="1"/>
                        <a:t>qu</a:t>
                      </a:r>
                      <a:r>
                        <a:rPr lang="en-US" sz="1500" dirty="0"/>
                        <a:t>’</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a:t>Tali’</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45885722"/>
                  </a:ext>
                </a:extLst>
              </a:tr>
              <a:tr h="370840">
                <a:tc>
                  <a:txBody>
                    <a:bodyPr/>
                    <a:lstStyle/>
                    <a:p>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AV(PRF)hit</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Watan</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yesterday</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NOM</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Tali</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9161725"/>
                  </a:ext>
                </a:extLst>
              </a:tr>
              <a:tr h="370840">
                <a:tc>
                  <a:txBody>
                    <a:bodyPr/>
                    <a:lstStyle/>
                    <a:p>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5">
                  <a:txBody>
                    <a:bodyPr/>
                    <a:lstStyle/>
                    <a:p>
                      <a:r>
                        <a:rPr lang="en-US" sz="1400" dirty="0"/>
                        <a:t>‘</a:t>
                      </a:r>
                      <a:r>
                        <a:rPr lang="en-US" sz="1500" dirty="0"/>
                        <a:t>Tali hit Watan yesterday’</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3218041146"/>
                  </a:ext>
                </a:extLst>
              </a:tr>
            </a:tbl>
          </a:graphicData>
        </a:graphic>
      </p:graphicFrame>
      <p:graphicFrame>
        <p:nvGraphicFramePr>
          <p:cNvPr id="10" name="Table 9">
            <a:extLst>
              <a:ext uri="{FF2B5EF4-FFF2-40B4-BE49-F238E27FC236}">
                <a16:creationId xmlns:a16="http://schemas.microsoft.com/office/drawing/2014/main" id="{0E7B2F20-45ED-0750-1B16-20BA1CC3E105}"/>
              </a:ext>
            </a:extLst>
          </p:cNvPr>
          <p:cNvGraphicFramePr>
            <a:graphicFrameLocks noGrp="1"/>
          </p:cNvGraphicFramePr>
          <p:nvPr>
            <p:extLst>
              <p:ext uri="{D42A27DB-BD31-4B8C-83A1-F6EECF244321}">
                <p14:modId xmlns:p14="http://schemas.microsoft.com/office/powerpoint/2010/main" val="1085996133"/>
              </p:ext>
            </p:extLst>
          </p:nvPr>
        </p:nvGraphicFramePr>
        <p:xfrm>
          <a:off x="6019801" y="1035907"/>
          <a:ext cx="6057899" cy="1094956"/>
        </p:xfrm>
        <a:graphic>
          <a:graphicData uri="http://schemas.openxmlformats.org/drawingml/2006/table">
            <a:tbl>
              <a:tblPr firstRow="1" bandRow="1">
                <a:tableStyleId>{5940675A-B579-460E-94D1-54222C63F5DA}</a:tableStyleId>
              </a:tblPr>
              <a:tblGrid>
                <a:gridCol w="469277">
                  <a:extLst>
                    <a:ext uri="{9D8B030D-6E8A-4147-A177-3AD203B41FA5}">
                      <a16:colId xmlns:a16="http://schemas.microsoft.com/office/drawing/2014/main" val="936717021"/>
                    </a:ext>
                  </a:extLst>
                </a:gridCol>
                <a:gridCol w="1280726">
                  <a:extLst>
                    <a:ext uri="{9D8B030D-6E8A-4147-A177-3AD203B41FA5}">
                      <a16:colId xmlns:a16="http://schemas.microsoft.com/office/drawing/2014/main" val="804065833"/>
                    </a:ext>
                  </a:extLst>
                </a:gridCol>
                <a:gridCol w="888421">
                  <a:extLst>
                    <a:ext uri="{9D8B030D-6E8A-4147-A177-3AD203B41FA5}">
                      <a16:colId xmlns:a16="http://schemas.microsoft.com/office/drawing/2014/main" val="4141004691"/>
                    </a:ext>
                  </a:extLst>
                </a:gridCol>
                <a:gridCol w="1304925">
                  <a:extLst>
                    <a:ext uri="{9D8B030D-6E8A-4147-A177-3AD203B41FA5}">
                      <a16:colId xmlns:a16="http://schemas.microsoft.com/office/drawing/2014/main" val="2416941864"/>
                    </a:ext>
                  </a:extLst>
                </a:gridCol>
                <a:gridCol w="1396567">
                  <a:extLst>
                    <a:ext uri="{9D8B030D-6E8A-4147-A177-3AD203B41FA5}">
                      <a16:colId xmlns:a16="http://schemas.microsoft.com/office/drawing/2014/main" val="2947873541"/>
                    </a:ext>
                  </a:extLst>
                </a:gridCol>
                <a:gridCol w="717983">
                  <a:extLst>
                    <a:ext uri="{9D8B030D-6E8A-4147-A177-3AD203B41FA5}">
                      <a16:colId xmlns:a16="http://schemas.microsoft.com/office/drawing/2014/main" val="2621868638"/>
                    </a:ext>
                  </a:extLst>
                </a:gridCol>
              </a:tblGrid>
              <a:tr h="353276">
                <a:tc>
                  <a:txBody>
                    <a:bodyPr/>
                    <a:lstStyle/>
                    <a:p>
                      <a:r>
                        <a:rPr lang="en-US" sz="1500" dirty="0"/>
                        <a:t>7a.</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a:t>u-</a:t>
                      </a:r>
                      <a:r>
                        <a:rPr lang="en-US" sz="1500" dirty="0" err="1"/>
                        <a:t>ge</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err="1"/>
                        <a:t>but</a:t>
                      </a:r>
                      <a:r>
                        <a:rPr lang="en-US" sz="1500" dirty="0" err="1">
                          <a:latin typeface="Doulos SIL" panose="02000500070000020004" pitchFamily="2" charset="0"/>
                          <a:ea typeface="Doulos SIL" panose="02000500070000020004" pitchFamily="2" charset="0"/>
                          <a:cs typeface="Doulos SIL" panose="02000500070000020004" pitchFamily="2" charset="0"/>
                        </a:rPr>
                        <a:t>əng</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a:t>man-(t)</a:t>
                      </a:r>
                      <a:r>
                        <a:rPr lang="en-US" sz="1500" dirty="0" err="1"/>
                        <a:t>olong</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err="1"/>
                        <a:t>f</a:t>
                      </a:r>
                      <a:r>
                        <a:rPr lang="en-US" sz="1500" dirty="0" err="1">
                          <a:latin typeface="Doulos SIL" panose="02000500070000020004" pitchFamily="2" charset="0"/>
                          <a:ea typeface="Doulos SIL" panose="02000500070000020004" pitchFamily="2" charset="0"/>
                          <a:cs typeface="Doulos SIL" panose="02000500070000020004" pitchFamily="2" charset="0"/>
                        </a:rPr>
                        <a:t>əaga</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500" dirty="0" err="1"/>
                        <a:t>lale’e</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3202173"/>
                  </a:ext>
                </a:extLst>
              </a:tr>
              <a:tr h="370840">
                <a:tc>
                  <a:txBody>
                    <a:bodyPr/>
                    <a:lstStyle/>
                    <a:p>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PRS-2SG.ABS</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currently</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AV-help</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1PL.EXCL.ACC</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400" dirty="0"/>
                        <a:t>now</a:t>
                      </a:r>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34924613"/>
                  </a:ext>
                </a:extLst>
              </a:tr>
              <a:tr h="370840">
                <a:tc>
                  <a:txBody>
                    <a:bodyPr/>
                    <a:lstStyle/>
                    <a:p>
                      <a:endParaRPr lang="en-AU"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5">
                  <a:txBody>
                    <a:bodyPr/>
                    <a:lstStyle/>
                    <a:p>
                      <a:r>
                        <a:rPr lang="en-US" sz="1500" dirty="0"/>
                        <a:t>‘You are helping us now’</a:t>
                      </a:r>
                      <a:endParaRPr lang="en-AU" sz="15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sz="2000" dirty="0"/>
                    </a:p>
                  </a:txBody>
                  <a:tcPr/>
                </a:tc>
                <a:tc hMerge="1">
                  <a:txBody>
                    <a:bodyPr/>
                    <a:lstStyle/>
                    <a:p>
                      <a:endParaRPr lang="en-AU" sz="2000" dirty="0"/>
                    </a:p>
                  </a:txBody>
                  <a:tcPr/>
                </a:tc>
                <a:tc hMerge="1">
                  <a:txBody>
                    <a:bodyPr/>
                    <a:lstStyle/>
                    <a:p>
                      <a:endParaRPr lang="en-AU" sz="2000" dirty="0"/>
                    </a:p>
                  </a:txBody>
                  <a:tcPr/>
                </a:tc>
                <a:tc hMerge="1">
                  <a:txBody>
                    <a:bodyPr/>
                    <a:lstStyle/>
                    <a:p>
                      <a:endParaRPr lang="en-AU" sz="2000" dirty="0"/>
                    </a:p>
                  </a:txBody>
                  <a:tcPr/>
                </a:tc>
                <a:extLst>
                  <a:ext uri="{0D108BD9-81ED-4DB2-BD59-A6C34878D82A}">
                    <a16:rowId xmlns:a16="http://schemas.microsoft.com/office/drawing/2014/main" val="3411491256"/>
                  </a:ext>
                </a:extLst>
              </a:tr>
            </a:tbl>
          </a:graphicData>
        </a:graphic>
      </p:graphicFrame>
      <p:sp>
        <p:nvSpPr>
          <p:cNvPr id="12" name="TextBox 11">
            <a:extLst>
              <a:ext uri="{FF2B5EF4-FFF2-40B4-BE49-F238E27FC236}">
                <a16:creationId xmlns:a16="http://schemas.microsoft.com/office/drawing/2014/main" id="{6D7376BA-2B53-D763-115A-97062A89F8E0}"/>
              </a:ext>
            </a:extLst>
          </p:cNvPr>
          <p:cNvSpPr txBox="1"/>
          <p:nvPr/>
        </p:nvSpPr>
        <p:spPr>
          <a:xfrm>
            <a:off x="200025" y="1171575"/>
            <a:ext cx="5432425" cy="4524315"/>
          </a:xfrm>
          <a:prstGeom prst="rect">
            <a:avLst/>
          </a:prstGeom>
          <a:noFill/>
        </p:spPr>
        <p:txBody>
          <a:bodyPr wrap="square" rtlCol="0">
            <a:spAutoFit/>
          </a:bodyPr>
          <a:lstStyle/>
          <a:p>
            <a:pPr marL="285750" indent="-285750">
              <a:buFont typeface="Wingdings" panose="05000000000000000000" pitchFamily="2" charset="2"/>
              <a:buChar char="q"/>
            </a:pPr>
            <a:r>
              <a:rPr lang="en-US" sz="2400" dirty="0"/>
              <a:t>The structural innovation occurs via a preverbal TAM-inflected AUX, where S/P ABS clitics are hosted, generating V-medial structures </a:t>
            </a:r>
          </a:p>
          <a:p>
            <a:r>
              <a:rPr lang="en-US" sz="2400" dirty="0"/>
              <a:t>(AUX=[S/P] SUBJ/PIV – [(A-) V] – [P] OBJ). </a:t>
            </a:r>
          </a:p>
          <a:p>
            <a:pPr marL="285750" indent="-285750">
              <a:buFont typeface="Wingdings" panose="05000000000000000000" pitchFamily="2" charset="2"/>
              <a:buChar char="q"/>
            </a:pPr>
            <a:r>
              <a:rPr lang="en-AU" sz="2400" dirty="0"/>
              <a:t>This is slightly different from V-initial pattern typical of conservative Philippine-type languages.</a:t>
            </a:r>
          </a:p>
          <a:p>
            <a:pPr marL="285750" indent="-285750">
              <a:buFont typeface="Wingdings" panose="05000000000000000000" pitchFamily="2" charset="2"/>
              <a:buChar char="q"/>
            </a:pPr>
            <a:r>
              <a:rPr lang="en-AU" sz="2400" dirty="0"/>
              <a:t>Interestingly, the V-initial pattern is observable in other Barrier Islands languages, such as </a:t>
            </a:r>
            <a:r>
              <a:rPr lang="en-AU" sz="2400" dirty="0" err="1"/>
              <a:t>Nias</a:t>
            </a:r>
            <a:r>
              <a:rPr lang="en-AU" sz="2400" dirty="0"/>
              <a:t> (Brown 2001). </a:t>
            </a:r>
          </a:p>
        </p:txBody>
      </p:sp>
      <p:graphicFrame>
        <p:nvGraphicFramePr>
          <p:cNvPr id="30" name="Table 29">
            <a:extLst>
              <a:ext uri="{FF2B5EF4-FFF2-40B4-BE49-F238E27FC236}">
                <a16:creationId xmlns:a16="http://schemas.microsoft.com/office/drawing/2014/main" id="{4F325FBB-91F2-3C21-10C9-F0D506C28C49}"/>
              </a:ext>
            </a:extLst>
          </p:cNvPr>
          <p:cNvGraphicFramePr>
            <a:graphicFrameLocks noGrp="1"/>
          </p:cNvGraphicFramePr>
          <p:nvPr>
            <p:extLst>
              <p:ext uri="{D42A27DB-BD31-4B8C-83A1-F6EECF244321}">
                <p14:modId xmlns:p14="http://schemas.microsoft.com/office/powerpoint/2010/main" val="2152645093"/>
              </p:ext>
            </p:extLst>
          </p:nvPr>
        </p:nvGraphicFramePr>
        <p:xfrm>
          <a:off x="6045201" y="5223922"/>
          <a:ext cx="5044760" cy="1417320"/>
        </p:xfrm>
        <a:graphic>
          <a:graphicData uri="http://schemas.openxmlformats.org/drawingml/2006/table">
            <a:tbl>
              <a:tblPr firstRow="1" bandRow="1">
                <a:tableStyleId>{5940675A-B579-460E-94D1-54222C63F5DA}</a:tableStyleId>
              </a:tblPr>
              <a:tblGrid>
                <a:gridCol w="572482">
                  <a:extLst>
                    <a:ext uri="{9D8B030D-6E8A-4147-A177-3AD203B41FA5}">
                      <a16:colId xmlns:a16="http://schemas.microsoft.com/office/drawing/2014/main" val="4243935259"/>
                    </a:ext>
                  </a:extLst>
                </a:gridCol>
                <a:gridCol w="1396037">
                  <a:extLst>
                    <a:ext uri="{9D8B030D-6E8A-4147-A177-3AD203B41FA5}">
                      <a16:colId xmlns:a16="http://schemas.microsoft.com/office/drawing/2014/main" val="2833500377"/>
                    </a:ext>
                  </a:extLst>
                </a:gridCol>
                <a:gridCol w="1080285">
                  <a:extLst>
                    <a:ext uri="{9D8B030D-6E8A-4147-A177-3AD203B41FA5}">
                      <a16:colId xmlns:a16="http://schemas.microsoft.com/office/drawing/2014/main" val="1256538756"/>
                    </a:ext>
                  </a:extLst>
                </a:gridCol>
                <a:gridCol w="1995956">
                  <a:extLst>
                    <a:ext uri="{9D8B030D-6E8A-4147-A177-3AD203B41FA5}">
                      <a16:colId xmlns:a16="http://schemas.microsoft.com/office/drawing/2014/main" val="629378672"/>
                    </a:ext>
                  </a:extLst>
                </a:gridCol>
              </a:tblGrid>
              <a:tr h="281528">
                <a:tc gridSpan="4">
                  <a:txBody>
                    <a:bodyPr/>
                    <a:lstStyle/>
                    <a:p>
                      <a:r>
                        <a:rPr lang="en-US" sz="1400" b="1" dirty="0" err="1"/>
                        <a:t>Nias</a:t>
                      </a:r>
                      <a:r>
                        <a:rPr lang="en-US" sz="1400" b="1" dirty="0"/>
                        <a:t> (Brown 2001,537)</a:t>
                      </a:r>
                      <a:endParaRPr lang="en-AU" sz="14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4279025227"/>
                  </a:ext>
                </a:extLst>
              </a:tr>
              <a:tr h="370840">
                <a:tc>
                  <a:txBody>
                    <a:bodyPr/>
                    <a:lstStyle/>
                    <a:p>
                      <a:r>
                        <a:rPr lang="en-US" sz="1400" dirty="0"/>
                        <a:t>7d.</a:t>
                      </a:r>
                      <a:endParaRPr lang="en-AU"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dirty="0"/>
                        <a:t>I-</a:t>
                      </a:r>
                      <a:r>
                        <a:rPr lang="en-US" sz="1500" dirty="0" err="1"/>
                        <a:t>rino</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dirty="0" err="1"/>
                        <a:t>vakhe</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dirty="0" err="1"/>
                        <a:t>ina-gu</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40763750"/>
                  </a:ext>
                </a:extLst>
              </a:tr>
              <a:tr h="370840">
                <a:tc>
                  <a:txBody>
                    <a:bodyPr/>
                    <a:lstStyle/>
                    <a:p>
                      <a:endParaRPr lang="en-AU"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3SG.REAL-cook</a:t>
                      </a:r>
                      <a:endParaRPr lang="en-AU"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400" dirty="0" err="1"/>
                        <a:t>rice:MUT</a:t>
                      </a:r>
                      <a:endParaRPr lang="en-AU"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400" dirty="0"/>
                        <a:t>mother-1SG.POSS</a:t>
                      </a:r>
                      <a:endParaRPr lang="en-AU"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6895559"/>
                  </a:ext>
                </a:extLst>
              </a:tr>
              <a:tr h="370840">
                <a:tc>
                  <a:txBody>
                    <a:bodyPr/>
                    <a:lstStyle/>
                    <a:p>
                      <a:endParaRPr lang="en-AU" sz="1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3">
                  <a:txBody>
                    <a:bodyPr/>
                    <a:lstStyle/>
                    <a:p>
                      <a:r>
                        <a:rPr lang="en-US" sz="1500" dirty="0"/>
                        <a:t>‘My mother cooked rice’</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sz="1400" dirty="0"/>
                    </a:p>
                  </a:txBody>
                  <a:tcPr/>
                </a:tc>
                <a:tc hMerge="1">
                  <a:txBody>
                    <a:bodyPr/>
                    <a:lstStyle/>
                    <a:p>
                      <a:endParaRPr lang="en-AU" sz="1400" dirty="0"/>
                    </a:p>
                  </a:txBody>
                  <a:tcPr/>
                </a:tc>
                <a:extLst>
                  <a:ext uri="{0D108BD9-81ED-4DB2-BD59-A6C34878D82A}">
                    <a16:rowId xmlns:a16="http://schemas.microsoft.com/office/drawing/2014/main" val="3624750468"/>
                  </a:ext>
                </a:extLst>
              </a:tr>
            </a:tbl>
          </a:graphicData>
        </a:graphic>
      </p:graphicFrame>
      <p:cxnSp>
        <p:nvCxnSpPr>
          <p:cNvPr id="7" name="Straight Arrow Connector 6">
            <a:extLst>
              <a:ext uri="{FF2B5EF4-FFF2-40B4-BE49-F238E27FC236}">
                <a16:creationId xmlns:a16="http://schemas.microsoft.com/office/drawing/2014/main" id="{0BD841FF-345B-34C9-BB70-440ADFACDFEB}"/>
              </a:ext>
            </a:extLst>
          </p:cNvPr>
          <p:cNvCxnSpPr/>
          <p:nvPr/>
        </p:nvCxnSpPr>
        <p:spPr>
          <a:xfrm flipH="1">
            <a:off x="4981575" y="1254131"/>
            <a:ext cx="1514474" cy="120151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1" name="Straight Arrow Connector 10">
            <a:extLst>
              <a:ext uri="{FF2B5EF4-FFF2-40B4-BE49-F238E27FC236}">
                <a16:creationId xmlns:a16="http://schemas.microsoft.com/office/drawing/2014/main" id="{9F39DB03-20CA-050B-B709-27A4FB720809}"/>
              </a:ext>
            </a:extLst>
          </p:cNvPr>
          <p:cNvCxnSpPr/>
          <p:nvPr/>
        </p:nvCxnSpPr>
        <p:spPr>
          <a:xfrm flipH="1">
            <a:off x="4981575" y="2474699"/>
            <a:ext cx="1495424" cy="7800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5" name="Straight Arrow Connector 14">
            <a:extLst>
              <a:ext uri="{FF2B5EF4-FFF2-40B4-BE49-F238E27FC236}">
                <a16:creationId xmlns:a16="http://schemas.microsoft.com/office/drawing/2014/main" id="{D6D4B046-DF8C-91DD-A559-EF39AC7743EA}"/>
              </a:ext>
            </a:extLst>
          </p:cNvPr>
          <p:cNvCxnSpPr>
            <a:cxnSpLocks/>
          </p:cNvCxnSpPr>
          <p:nvPr/>
        </p:nvCxnSpPr>
        <p:spPr>
          <a:xfrm flipH="1" flipV="1">
            <a:off x="4416357" y="3793787"/>
            <a:ext cx="2305335" cy="31740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8" name="Straight Arrow Connector 17">
            <a:extLst>
              <a:ext uri="{FF2B5EF4-FFF2-40B4-BE49-F238E27FC236}">
                <a16:creationId xmlns:a16="http://schemas.microsoft.com/office/drawing/2014/main" id="{F0D1CE06-95C0-7A09-A1EE-FEA521209958}"/>
              </a:ext>
            </a:extLst>
          </p:cNvPr>
          <p:cNvCxnSpPr>
            <a:cxnSpLocks/>
          </p:cNvCxnSpPr>
          <p:nvPr/>
        </p:nvCxnSpPr>
        <p:spPr>
          <a:xfrm flipH="1" flipV="1">
            <a:off x="5191125" y="5223922"/>
            <a:ext cx="1695450" cy="36725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382385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anim calcmode="lin" valueType="num">
                                      <p:cBhvr additive="base">
                                        <p:cTn id="11"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2">
                                            <p:txEl>
                                              <p:pRg st="2" end="2"/>
                                            </p:txEl>
                                          </p:spTgt>
                                        </p:tgtEl>
                                        <p:attrNameLst>
                                          <p:attrName>style.visibility</p:attrName>
                                        </p:attrNameLst>
                                      </p:cBhvr>
                                      <p:to>
                                        <p:strVal val="visible"/>
                                      </p:to>
                                    </p:set>
                                    <p:anim calcmode="lin" valueType="num">
                                      <p:cBhvr additive="base">
                                        <p:cTn id="29"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2">
                                            <p:txEl>
                                              <p:pRg st="3" end="3"/>
                                            </p:txEl>
                                          </p:spTgt>
                                        </p:tgtEl>
                                        <p:attrNameLst>
                                          <p:attrName>style.visibility</p:attrName>
                                        </p:attrNameLst>
                                      </p:cBhvr>
                                      <p:to>
                                        <p:strVal val="visible"/>
                                      </p:to>
                                    </p:set>
                                    <p:anim calcmode="lin" valueType="num">
                                      <p:cBhvr additive="base">
                                        <p:cTn id="41"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0AD74C0-4B80-D54B-80C8-ADE00CF95719}"/>
              </a:ext>
            </a:extLst>
          </p:cNvPr>
          <p:cNvGraphicFramePr>
            <a:graphicFrameLocks noGrp="1"/>
          </p:cNvGraphicFramePr>
          <p:nvPr>
            <p:extLst>
              <p:ext uri="{D42A27DB-BD31-4B8C-83A1-F6EECF244321}">
                <p14:modId xmlns:p14="http://schemas.microsoft.com/office/powerpoint/2010/main" val="145763069"/>
              </p:ext>
            </p:extLst>
          </p:nvPr>
        </p:nvGraphicFramePr>
        <p:xfrm>
          <a:off x="1023584" y="1729603"/>
          <a:ext cx="10181228" cy="1371600"/>
        </p:xfrm>
        <a:graphic>
          <a:graphicData uri="http://schemas.openxmlformats.org/drawingml/2006/table">
            <a:tbl>
              <a:tblPr firstRow="1" bandRow="1">
                <a:tableStyleId>{5940675A-B579-460E-94D1-54222C63F5DA}</a:tableStyleId>
              </a:tblPr>
              <a:tblGrid>
                <a:gridCol w="614147">
                  <a:extLst>
                    <a:ext uri="{9D8B030D-6E8A-4147-A177-3AD203B41FA5}">
                      <a16:colId xmlns:a16="http://schemas.microsoft.com/office/drawing/2014/main" val="1162340040"/>
                    </a:ext>
                  </a:extLst>
                </a:gridCol>
                <a:gridCol w="1351129">
                  <a:extLst>
                    <a:ext uri="{9D8B030D-6E8A-4147-A177-3AD203B41FA5}">
                      <a16:colId xmlns:a16="http://schemas.microsoft.com/office/drawing/2014/main" val="114419346"/>
                    </a:ext>
                  </a:extLst>
                </a:gridCol>
                <a:gridCol w="2006221">
                  <a:extLst>
                    <a:ext uri="{9D8B030D-6E8A-4147-A177-3AD203B41FA5}">
                      <a16:colId xmlns:a16="http://schemas.microsoft.com/office/drawing/2014/main" val="2535111370"/>
                    </a:ext>
                  </a:extLst>
                </a:gridCol>
                <a:gridCol w="709683">
                  <a:extLst>
                    <a:ext uri="{9D8B030D-6E8A-4147-A177-3AD203B41FA5}">
                      <a16:colId xmlns:a16="http://schemas.microsoft.com/office/drawing/2014/main" val="2736676942"/>
                    </a:ext>
                  </a:extLst>
                </a:gridCol>
                <a:gridCol w="1978926">
                  <a:extLst>
                    <a:ext uri="{9D8B030D-6E8A-4147-A177-3AD203B41FA5}">
                      <a16:colId xmlns:a16="http://schemas.microsoft.com/office/drawing/2014/main" val="2455356935"/>
                    </a:ext>
                  </a:extLst>
                </a:gridCol>
                <a:gridCol w="1078173">
                  <a:extLst>
                    <a:ext uri="{9D8B030D-6E8A-4147-A177-3AD203B41FA5}">
                      <a16:colId xmlns:a16="http://schemas.microsoft.com/office/drawing/2014/main" val="205944824"/>
                    </a:ext>
                  </a:extLst>
                </a:gridCol>
                <a:gridCol w="1105468">
                  <a:extLst>
                    <a:ext uri="{9D8B030D-6E8A-4147-A177-3AD203B41FA5}">
                      <a16:colId xmlns:a16="http://schemas.microsoft.com/office/drawing/2014/main" val="4200549600"/>
                    </a:ext>
                  </a:extLst>
                </a:gridCol>
                <a:gridCol w="1337481">
                  <a:extLst>
                    <a:ext uri="{9D8B030D-6E8A-4147-A177-3AD203B41FA5}">
                      <a16:colId xmlns:a16="http://schemas.microsoft.com/office/drawing/2014/main" val="4227384237"/>
                    </a:ext>
                  </a:extLst>
                </a:gridCol>
              </a:tblGrid>
              <a:tr h="370840">
                <a:tc>
                  <a:txBody>
                    <a:bodyPr/>
                    <a:lstStyle/>
                    <a:p>
                      <a:r>
                        <a:rPr lang="en-US" sz="2400" dirty="0"/>
                        <a:t>7e.</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b="1" dirty="0" err="1"/>
                        <a:t>ietu</a:t>
                      </a:r>
                      <a:endParaRPr lang="en-ID" sz="24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b="1" dirty="0" err="1"/>
                        <a:t>meifakha</a:t>
                      </a:r>
                      <a:r>
                        <a:rPr lang="en-US" sz="2400" dirty="0"/>
                        <a:t>-du</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a:t>___</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err="1"/>
                        <a:t>i-parekso</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err="1"/>
                        <a:t>dokter</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err="1"/>
                        <a:t>yamea</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err="1"/>
                        <a:t>nen</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20858133"/>
                  </a:ext>
                </a:extLst>
              </a:tr>
              <a:tr h="370840">
                <a:tc>
                  <a:txBody>
                    <a:bodyPr/>
                    <a:lstStyle/>
                    <a:p>
                      <a:endParaRPr lang="en-ID" sz="240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b="1" dirty="0"/>
                        <a:t>1SG.NOM</a:t>
                      </a:r>
                      <a:endParaRPr lang="en-ID" sz="20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b="1" dirty="0"/>
                        <a:t>want</a:t>
                      </a:r>
                      <a:r>
                        <a:rPr lang="en-US" sz="2000" dirty="0"/>
                        <a:t>-1SG.ABS</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PIV.</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3SG.ERG-check</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doctor</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Def.</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err="1"/>
                        <a:t>Dem.Dist</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76853522"/>
                  </a:ext>
                </a:extLst>
              </a:tr>
              <a:tr h="370840">
                <a:tc>
                  <a:txBody>
                    <a:bodyPr/>
                    <a:lstStyle/>
                    <a:p>
                      <a:endParaRPr lang="en-ID" sz="240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7">
                  <a:txBody>
                    <a:bodyPr/>
                    <a:lstStyle/>
                    <a:p>
                      <a:r>
                        <a:rPr lang="en-US" sz="2400" dirty="0"/>
                        <a:t>‘I want to be checked up by the doctor’</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a:p>
                  </a:txBody>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1278503854"/>
                  </a:ext>
                </a:extLst>
              </a:tr>
            </a:tbl>
          </a:graphicData>
        </a:graphic>
      </p:graphicFrame>
      <p:graphicFrame>
        <p:nvGraphicFramePr>
          <p:cNvPr id="3" name="Table 2">
            <a:extLst>
              <a:ext uri="{FF2B5EF4-FFF2-40B4-BE49-F238E27FC236}">
                <a16:creationId xmlns:a16="http://schemas.microsoft.com/office/drawing/2014/main" id="{4F67B71D-174B-36BC-1F58-0A5AD2B08C67}"/>
              </a:ext>
            </a:extLst>
          </p:cNvPr>
          <p:cNvGraphicFramePr>
            <a:graphicFrameLocks noGrp="1"/>
          </p:cNvGraphicFramePr>
          <p:nvPr>
            <p:extLst>
              <p:ext uri="{D42A27DB-BD31-4B8C-83A1-F6EECF244321}">
                <p14:modId xmlns:p14="http://schemas.microsoft.com/office/powerpoint/2010/main" val="2183683650"/>
              </p:ext>
            </p:extLst>
          </p:nvPr>
        </p:nvGraphicFramePr>
        <p:xfrm>
          <a:off x="866273" y="4049719"/>
          <a:ext cx="10761380" cy="1371600"/>
        </p:xfrm>
        <a:graphic>
          <a:graphicData uri="http://schemas.openxmlformats.org/drawingml/2006/table">
            <a:tbl>
              <a:tblPr firstRow="1" bandRow="1">
                <a:tableStyleId>{5940675A-B579-460E-94D1-54222C63F5DA}</a:tableStyleId>
              </a:tblPr>
              <a:tblGrid>
                <a:gridCol w="635997">
                  <a:extLst>
                    <a:ext uri="{9D8B030D-6E8A-4147-A177-3AD203B41FA5}">
                      <a16:colId xmlns:a16="http://schemas.microsoft.com/office/drawing/2014/main" val="2396428182"/>
                    </a:ext>
                  </a:extLst>
                </a:gridCol>
                <a:gridCol w="1140981">
                  <a:extLst>
                    <a:ext uri="{9D8B030D-6E8A-4147-A177-3AD203B41FA5}">
                      <a16:colId xmlns:a16="http://schemas.microsoft.com/office/drawing/2014/main" val="1201037534"/>
                    </a:ext>
                  </a:extLst>
                </a:gridCol>
                <a:gridCol w="1250993">
                  <a:extLst>
                    <a:ext uri="{9D8B030D-6E8A-4147-A177-3AD203B41FA5}">
                      <a16:colId xmlns:a16="http://schemas.microsoft.com/office/drawing/2014/main" val="3300425132"/>
                    </a:ext>
                  </a:extLst>
                </a:gridCol>
                <a:gridCol w="1279425">
                  <a:extLst>
                    <a:ext uri="{9D8B030D-6E8A-4147-A177-3AD203B41FA5}">
                      <a16:colId xmlns:a16="http://schemas.microsoft.com/office/drawing/2014/main" val="3335024802"/>
                    </a:ext>
                  </a:extLst>
                </a:gridCol>
                <a:gridCol w="2004431">
                  <a:extLst>
                    <a:ext uri="{9D8B030D-6E8A-4147-A177-3AD203B41FA5}">
                      <a16:colId xmlns:a16="http://schemas.microsoft.com/office/drawing/2014/main" val="2087782280"/>
                    </a:ext>
                  </a:extLst>
                </a:gridCol>
                <a:gridCol w="739224">
                  <a:extLst>
                    <a:ext uri="{9D8B030D-6E8A-4147-A177-3AD203B41FA5}">
                      <a16:colId xmlns:a16="http://schemas.microsoft.com/office/drawing/2014/main" val="3787528618"/>
                    </a:ext>
                  </a:extLst>
                </a:gridCol>
                <a:gridCol w="2365157">
                  <a:extLst>
                    <a:ext uri="{9D8B030D-6E8A-4147-A177-3AD203B41FA5}">
                      <a16:colId xmlns:a16="http://schemas.microsoft.com/office/drawing/2014/main" val="3319510739"/>
                    </a:ext>
                  </a:extLst>
                </a:gridCol>
                <a:gridCol w="1345172">
                  <a:extLst>
                    <a:ext uri="{9D8B030D-6E8A-4147-A177-3AD203B41FA5}">
                      <a16:colId xmlns:a16="http://schemas.microsoft.com/office/drawing/2014/main" val="1879519555"/>
                    </a:ext>
                  </a:extLst>
                </a:gridCol>
              </a:tblGrid>
              <a:tr h="370840">
                <a:tc>
                  <a:txBody>
                    <a:bodyPr/>
                    <a:lstStyle/>
                    <a:p>
                      <a:r>
                        <a:rPr lang="en-US" sz="2400" dirty="0"/>
                        <a:t>7f.</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b="1" dirty="0"/>
                        <a:t>Dokter</a:t>
                      </a:r>
                      <a:endParaRPr lang="en-ID" sz="24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err="1"/>
                        <a:t>yamea</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err="1"/>
                        <a:t>nen</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b="1" dirty="0" err="1"/>
                        <a:t>meifakha</a:t>
                      </a:r>
                      <a:r>
                        <a:rPr lang="en-US" sz="2400" dirty="0"/>
                        <a:t>-di</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a:t>___</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a:t>mam-(p)</a:t>
                      </a:r>
                      <a:r>
                        <a:rPr lang="en-US" sz="2400" dirty="0" err="1"/>
                        <a:t>arekso</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err="1"/>
                        <a:t>etu</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66925209"/>
                  </a:ext>
                </a:extLst>
              </a:tr>
              <a:tr h="370840">
                <a:tc>
                  <a:txBody>
                    <a:bodyPr/>
                    <a:lstStyle/>
                    <a:p>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b="1" dirty="0"/>
                        <a:t>doctor</a:t>
                      </a:r>
                      <a:endParaRPr lang="en-ID" sz="20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Def.</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err="1"/>
                        <a:t>Dem.Dist</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b="1" dirty="0"/>
                        <a:t>want</a:t>
                      </a:r>
                      <a:r>
                        <a:rPr lang="en-US" sz="2000" dirty="0"/>
                        <a:t>-3SG.ABS</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PIV.</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AV-check</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1SG.ACC</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601280144"/>
                  </a:ext>
                </a:extLst>
              </a:tr>
              <a:tr h="370840">
                <a:tc>
                  <a:txBody>
                    <a:bodyPr/>
                    <a:lstStyle/>
                    <a:p>
                      <a:endParaRPr lang="en-ID" sz="240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7">
                  <a:txBody>
                    <a:bodyPr/>
                    <a:lstStyle/>
                    <a:p>
                      <a:r>
                        <a:rPr lang="en-US" sz="2400" dirty="0"/>
                        <a:t>‘The doctor wants to check me up’</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sz="2400" dirty="0"/>
                    </a:p>
                  </a:txBody>
                  <a:tcPr/>
                </a:tc>
                <a:tc hMerge="1">
                  <a:txBody>
                    <a:bodyPr/>
                    <a:lstStyle/>
                    <a:p>
                      <a:endParaRPr lang="en-ID" sz="2400" dirty="0"/>
                    </a:p>
                  </a:txBody>
                  <a:tcPr/>
                </a:tc>
                <a:tc hMerge="1">
                  <a:txBody>
                    <a:bodyPr/>
                    <a:lstStyle/>
                    <a:p>
                      <a:endParaRPr lang="en-ID" sz="2400" dirty="0"/>
                    </a:p>
                  </a:txBody>
                  <a:tcPr/>
                </a:tc>
                <a:tc hMerge="1">
                  <a:txBody>
                    <a:bodyPr/>
                    <a:lstStyle/>
                    <a:p>
                      <a:endParaRPr lang="en-ID" sz="2400" dirty="0"/>
                    </a:p>
                  </a:txBody>
                  <a:tcPr/>
                </a:tc>
                <a:tc hMerge="1">
                  <a:txBody>
                    <a:bodyPr/>
                    <a:lstStyle/>
                    <a:p>
                      <a:endParaRPr lang="en-ID" sz="2400" dirty="0"/>
                    </a:p>
                  </a:txBody>
                  <a:tcPr/>
                </a:tc>
                <a:tc hMerge="1">
                  <a:txBody>
                    <a:bodyPr/>
                    <a:lstStyle/>
                    <a:p>
                      <a:endParaRPr lang="en-ID" sz="2400" dirty="0"/>
                    </a:p>
                  </a:txBody>
                  <a:tcPr/>
                </a:tc>
                <a:extLst>
                  <a:ext uri="{0D108BD9-81ED-4DB2-BD59-A6C34878D82A}">
                    <a16:rowId xmlns:a16="http://schemas.microsoft.com/office/drawing/2014/main" val="33726982"/>
                  </a:ext>
                </a:extLst>
              </a:tr>
            </a:tbl>
          </a:graphicData>
        </a:graphic>
      </p:graphicFrame>
    </p:spTree>
    <p:extLst>
      <p:ext uri="{BB962C8B-B14F-4D97-AF65-F5344CB8AC3E}">
        <p14:creationId xmlns:p14="http://schemas.microsoft.com/office/powerpoint/2010/main" val="1330645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Oval 53">
            <a:extLst>
              <a:ext uri="{FF2B5EF4-FFF2-40B4-BE49-F238E27FC236}">
                <a16:creationId xmlns:a16="http://schemas.microsoft.com/office/drawing/2014/main" id="{E2155AA0-29CC-B6DD-A8AD-2B785A875270}"/>
              </a:ext>
            </a:extLst>
          </p:cNvPr>
          <p:cNvSpPr/>
          <p:nvPr/>
        </p:nvSpPr>
        <p:spPr>
          <a:xfrm>
            <a:off x="6285661" y="5374679"/>
            <a:ext cx="899776" cy="385671"/>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49" name="Oval 48">
            <a:extLst>
              <a:ext uri="{FF2B5EF4-FFF2-40B4-BE49-F238E27FC236}">
                <a16:creationId xmlns:a16="http://schemas.microsoft.com/office/drawing/2014/main" id="{52C47C7A-B717-B60B-29B6-6E338A127239}"/>
              </a:ext>
            </a:extLst>
          </p:cNvPr>
          <p:cNvSpPr/>
          <p:nvPr/>
        </p:nvSpPr>
        <p:spPr>
          <a:xfrm>
            <a:off x="3348507" y="5374679"/>
            <a:ext cx="369644" cy="35429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35" name="Oval 34">
            <a:extLst>
              <a:ext uri="{FF2B5EF4-FFF2-40B4-BE49-F238E27FC236}">
                <a16:creationId xmlns:a16="http://schemas.microsoft.com/office/drawing/2014/main" id="{1C923834-E8DC-3707-7B5C-713DB1C367FE}"/>
              </a:ext>
            </a:extLst>
          </p:cNvPr>
          <p:cNvSpPr/>
          <p:nvPr/>
        </p:nvSpPr>
        <p:spPr>
          <a:xfrm>
            <a:off x="7658112" y="5343304"/>
            <a:ext cx="570514" cy="41704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34" name="Oval 33">
            <a:extLst>
              <a:ext uri="{FF2B5EF4-FFF2-40B4-BE49-F238E27FC236}">
                <a16:creationId xmlns:a16="http://schemas.microsoft.com/office/drawing/2014/main" id="{49642AE5-AF64-30DD-02EE-ABB73FFBF8D8}"/>
              </a:ext>
            </a:extLst>
          </p:cNvPr>
          <p:cNvSpPr/>
          <p:nvPr/>
        </p:nvSpPr>
        <p:spPr>
          <a:xfrm>
            <a:off x="4520485" y="5374679"/>
            <a:ext cx="570514" cy="35429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33" name="Oval 32">
            <a:extLst>
              <a:ext uri="{FF2B5EF4-FFF2-40B4-BE49-F238E27FC236}">
                <a16:creationId xmlns:a16="http://schemas.microsoft.com/office/drawing/2014/main" id="{F3BCD141-E181-FC4B-80F0-A975D7ABBF64}"/>
              </a:ext>
            </a:extLst>
          </p:cNvPr>
          <p:cNvSpPr/>
          <p:nvPr/>
        </p:nvSpPr>
        <p:spPr>
          <a:xfrm>
            <a:off x="2674962" y="5374679"/>
            <a:ext cx="570514" cy="41704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graphicFrame>
        <p:nvGraphicFramePr>
          <p:cNvPr id="2" name="Table 1">
            <a:extLst>
              <a:ext uri="{FF2B5EF4-FFF2-40B4-BE49-F238E27FC236}">
                <a16:creationId xmlns:a16="http://schemas.microsoft.com/office/drawing/2014/main" id="{87432E05-B40A-1119-F1A8-DBEB1BA83127}"/>
              </a:ext>
            </a:extLst>
          </p:cNvPr>
          <p:cNvGraphicFramePr>
            <a:graphicFrameLocks noGrp="1"/>
          </p:cNvGraphicFramePr>
          <p:nvPr>
            <p:extLst>
              <p:ext uri="{D42A27DB-BD31-4B8C-83A1-F6EECF244321}">
                <p14:modId xmlns:p14="http://schemas.microsoft.com/office/powerpoint/2010/main" val="3555654442"/>
              </p:ext>
            </p:extLst>
          </p:nvPr>
        </p:nvGraphicFramePr>
        <p:xfrm>
          <a:off x="1944808" y="5312541"/>
          <a:ext cx="8748215" cy="1310640"/>
        </p:xfrm>
        <a:graphic>
          <a:graphicData uri="http://schemas.openxmlformats.org/drawingml/2006/table">
            <a:tbl>
              <a:tblPr firstRow="1" bandRow="1">
                <a:tableStyleId>{5940675A-B579-460E-94D1-54222C63F5DA}</a:tableStyleId>
              </a:tblPr>
              <a:tblGrid>
                <a:gridCol w="701978">
                  <a:extLst>
                    <a:ext uri="{9D8B030D-6E8A-4147-A177-3AD203B41FA5}">
                      <a16:colId xmlns:a16="http://schemas.microsoft.com/office/drawing/2014/main" val="2736329962"/>
                    </a:ext>
                  </a:extLst>
                </a:gridCol>
                <a:gridCol w="1850176">
                  <a:extLst>
                    <a:ext uri="{9D8B030D-6E8A-4147-A177-3AD203B41FA5}">
                      <a16:colId xmlns:a16="http://schemas.microsoft.com/office/drawing/2014/main" val="1202091131"/>
                    </a:ext>
                  </a:extLst>
                </a:gridCol>
                <a:gridCol w="1651428">
                  <a:extLst>
                    <a:ext uri="{9D8B030D-6E8A-4147-A177-3AD203B41FA5}">
                      <a16:colId xmlns:a16="http://schemas.microsoft.com/office/drawing/2014/main" val="2561838746"/>
                    </a:ext>
                  </a:extLst>
                </a:gridCol>
                <a:gridCol w="1228227">
                  <a:extLst>
                    <a:ext uri="{9D8B030D-6E8A-4147-A177-3AD203B41FA5}">
                      <a16:colId xmlns:a16="http://schemas.microsoft.com/office/drawing/2014/main" val="1543240197"/>
                    </a:ext>
                  </a:extLst>
                </a:gridCol>
                <a:gridCol w="1828800">
                  <a:extLst>
                    <a:ext uri="{9D8B030D-6E8A-4147-A177-3AD203B41FA5}">
                      <a16:colId xmlns:a16="http://schemas.microsoft.com/office/drawing/2014/main" val="3770728219"/>
                    </a:ext>
                  </a:extLst>
                </a:gridCol>
                <a:gridCol w="1487606">
                  <a:extLst>
                    <a:ext uri="{9D8B030D-6E8A-4147-A177-3AD203B41FA5}">
                      <a16:colId xmlns:a16="http://schemas.microsoft.com/office/drawing/2014/main" val="821473733"/>
                    </a:ext>
                  </a:extLst>
                </a:gridCol>
              </a:tblGrid>
              <a:tr h="370840">
                <a:tc>
                  <a:txBody>
                    <a:bodyPr/>
                    <a:lstStyle/>
                    <a:p>
                      <a:r>
                        <a:rPr lang="en-US" sz="2400" dirty="0"/>
                        <a:t>2a.</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err="1"/>
                        <a:t>mo</a:t>
                      </a:r>
                      <a:r>
                        <a:rPr lang="en-US" sz="2400" dirty="0"/>
                        <a:t>=du</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a:t>ma-</a:t>
                      </a:r>
                      <a:r>
                        <a:rPr lang="en-US" sz="2400" dirty="0" err="1"/>
                        <a:t>longo</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a:t>[Risna</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a:t>u-di</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dirty="0" err="1">
                          <a:latin typeface="Doulos SIL" panose="02000500070000020004" pitchFamily="2" charset="0"/>
                          <a:ea typeface="Doulos SIL" panose="02000500070000020004" pitchFamily="2" charset="0"/>
                          <a:cs typeface="Doulos SIL" panose="02000500070000020004" pitchFamily="2" charset="0"/>
                        </a:rPr>
                        <a:t>bǝ-lagu</a:t>
                      </a:r>
                      <a:r>
                        <a:rPr lang="en-US" sz="2400" dirty="0">
                          <a:latin typeface="Doulos SIL" panose="02000500070000020004" pitchFamily="2" charset="0"/>
                          <a:ea typeface="Doulos SIL" panose="02000500070000020004" pitchFamily="2" charset="0"/>
                          <a:cs typeface="Doulos SIL" panose="02000500070000020004" pitchFamily="2" charset="0"/>
                        </a:rPr>
                        <a:t>]</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95023829"/>
                  </a:ext>
                </a:extLst>
              </a:tr>
              <a:tr h="370840">
                <a:tc>
                  <a:txBody>
                    <a:bodyPr/>
                    <a:lstStyle/>
                    <a:p>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PST=1SG.ABS</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AV-hear</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Risna</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PRS-3SG.ABS</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000" dirty="0"/>
                        <a:t>Deriv.-song</a:t>
                      </a:r>
                      <a:endParaRPr lang="en-ID"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6213949"/>
                  </a:ext>
                </a:extLst>
              </a:tr>
              <a:tr h="370840">
                <a:tc>
                  <a:txBody>
                    <a:bodyPr/>
                    <a:lstStyle/>
                    <a:p>
                      <a:endParaRPr lang="en-ID"/>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5">
                  <a:txBody>
                    <a:bodyPr/>
                    <a:lstStyle/>
                    <a:p>
                      <a:r>
                        <a:rPr lang="en-US" sz="2400" dirty="0"/>
                        <a:t>‘I heard Risna singing’</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1731187828"/>
                  </a:ext>
                </a:extLst>
              </a:tr>
            </a:tbl>
          </a:graphicData>
        </a:graphic>
      </p:graphicFrame>
      <p:sp>
        <p:nvSpPr>
          <p:cNvPr id="3" name="TextBox 2">
            <a:extLst>
              <a:ext uri="{FF2B5EF4-FFF2-40B4-BE49-F238E27FC236}">
                <a16:creationId xmlns:a16="http://schemas.microsoft.com/office/drawing/2014/main" id="{CC693477-599A-4ACC-A887-5FC6E40769EA}"/>
              </a:ext>
            </a:extLst>
          </p:cNvPr>
          <p:cNvSpPr txBox="1"/>
          <p:nvPr/>
        </p:nvSpPr>
        <p:spPr>
          <a:xfrm>
            <a:off x="1078184" y="3990699"/>
            <a:ext cx="2524835"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a:t>AUX-based Clause Structure</a:t>
            </a:r>
            <a:endParaRPr lang="en-ID" sz="2400" dirty="0"/>
          </a:p>
        </p:txBody>
      </p:sp>
      <p:sp>
        <p:nvSpPr>
          <p:cNvPr id="4" name="TextBox 3">
            <a:extLst>
              <a:ext uri="{FF2B5EF4-FFF2-40B4-BE49-F238E27FC236}">
                <a16:creationId xmlns:a16="http://schemas.microsoft.com/office/drawing/2014/main" id="{F3E30C5F-6C50-F3DE-44F7-3A292809267E}"/>
              </a:ext>
            </a:extLst>
          </p:cNvPr>
          <p:cNvSpPr txBox="1"/>
          <p:nvPr/>
        </p:nvSpPr>
        <p:spPr>
          <a:xfrm>
            <a:off x="4144377" y="4013959"/>
            <a:ext cx="2374710"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a:t>VOICE </a:t>
            </a:r>
          </a:p>
          <a:p>
            <a:pPr algn="ctr"/>
            <a:r>
              <a:rPr lang="en-US" sz="2400" dirty="0"/>
              <a:t>MORPHOLOGY</a:t>
            </a:r>
            <a:endParaRPr lang="en-ID" dirty="0"/>
          </a:p>
        </p:txBody>
      </p:sp>
      <p:sp>
        <p:nvSpPr>
          <p:cNvPr id="5" name="TextBox 4">
            <a:extLst>
              <a:ext uri="{FF2B5EF4-FFF2-40B4-BE49-F238E27FC236}">
                <a16:creationId xmlns:a16="http://schemas.microsoft.com/office/drawing/2014/main" id="{E5CA5E89-0657-76AA-5D5E-6586D3B88E6B}"/>
              </a:ext>
            </a:extLst>
          </p:cNvPr>
          <p:cNvSpPr txBox="1"/>
          <p:nvPr/>
        </p:nvSpPr>
        <p:spPr>
          <a:xfrm>
            <a:off x="7060445" y="4013958"/>
            <a:ext cx="1951629"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a:t>ARGUMENT </a:t>
            </a:r>
          </a:p>
          <a:p>
            <a:pPr algn="ctr"/>
            <a:r>
              <a:rPr lang="en-US" sz="2400" dirty="0"/>
              <a:t>INDEXING</a:t>
            </a:r>
            <a:endParaRPr lang="en-ID" dirty="0"/>
          </a:p>
        </p:txBody>
      </p:sp>
      <p:sp>
        <p:nvSpPr>
          <p:cNvPr id="8" name="TextBox 7">
            <a:extLst>
              <a:ext uri="{FF2B5EF4-FFF2-40B4-BE49-F238E27FC236}">
                <a16:creationId xmlns:a16="http://schemas.microsoft.com/office/drawing/2014/main" id="{E96C6EDF-C67F-A829-B74B-B0603D93A7E5}"/>
              </a:ext>
            </a:extLst>
          </p:cNvPr>
          <p:cNvSpPr txBox="1"/>
          <p:nvPr/>
        </p:nvSpPr>
        <p:spPr>
          <a:xfrm>
            <a:off x="2464072" y="2590204"/>
            <a:ext cx="2374710"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800" dirty="0"/>
              <a:t>INFLECTION</a:t>
            </a:r>
            <a:endParaRPr lang="en-ID" dirty="0"/>
          </a:p>
        </p:txBody>
      </p:sp>
      <p:sp>
        <p:nvSpPr>
          <p:cNvPr id="9" name="TextBox 8">
            <a:extLst>
              <a:ext uri="{FF2B5EF4-FFF2-40B4-BE49-F238E27FC236}">
                <a16:creationId xmlns:a16="http://schemas.microsoft.com/office/drawing/2014/main" id="{C65BF7DE-B588-B5B8-E7C5-383A6B3BB597}"/>
              </a:ext>
            </a:extLst>
          </p:cNvPr>
          <p:cNvSpPr txBox="1"/>
          <p:nvPr/>
        </p:nvSpPr>
        <p:spPr>
          <a:xfrm>
            <a:off x="7060445" y="2606720"/>
            <a:ext cx="1951629"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a:t>SYNTACTIC ALIGNMENT</a:t>
            </a:r>
            <a:endParaRPr lang="en-ID" sz="2400" dirty="0"/>
          </a:p>
        </p:txBody>
      </p:sp>
      <p:sp>
        <p:nvSpPr>
          <p:cNvPr id="10" name="TextBox 9">
            <a:extLst>
              <a:ext uri="{FF2B5EF4-FFF2-40B4-BE49-F238E27FC236}">
                <a16:creationId xmlns:a16="http://schemas.microsoft.com/office/drawing/2014/main" id="{47D237F9-ED06-356F-22B8-651085FF907B}"/>
              </a:ext>
            </a:extLst>
          </p:cNvPr>
          <p:cNvSpPr txBox="1"/>
          <p:nvPr/>
        </p:nvSpPr>
        <p:spPr>
          <a:xfrm>
            <a:off x="968992" y="1282885"/>
            <a:ext cx="3411940"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a:t>CLAUSE STRUCTURAL </a:t>
            </a:r>
          </a:p>
          <a:p>
            <a:pPr algn="ctr"/>
            <a:r>
              <a:rPr lang="en-US" sz="2400" dirty="0"/>
              <a:t>INNOVATION</a:t>
            </a:r>
            <a:endParaRPr lang="en-ID" sz="2400" dirty="0"/>
          </a:p>
        </p:txBody>
      </p:sp>
      <p:sp>
        <p:nvSpPr>
          <p:cNvPr id="11" name="TextBox 10">
            <a:extLst>
              <a:ext uri="{FF2B5EF4-FFF2-40B4-BE49-F238E27FC236}">
                <a16:creationId xmlns:a16="http://schemas.microsoft.com/office/drawing/2014/main" id="{27AB4D7A-6D32-6088-D73E-5D7895E2692C}"/>
              </a:ext>
            </a:extLst>
          </p:cNvPr>
          <p:cNvSpPr txBox="1"/>
          <p:nvPr/>
        </p:nvSpPr>
        <p:spPr>
          <a:xfrm>
            <a:off x="6519086" y="1296539"/>
            <a:ext cx="2492987"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400" dirty="0"/>
              <a:t>ERGATIVE CONSERVATISM</a:t>
            </a:r>
            <a:endParaRPr lang="en-ID" sz="2400" dirty="0"/>
          </a:p>
        </p:txBody>
      </p:sp>
      <p:cxnSp>
        <p:nvCxnSpPr>
          <p:cNvPr id="13" name="Straight Arrow Connector 12">
            <a:extLst>
              <a:ext uri="{FF2B5EF4-FFF2-40B4-BE49-F238E27FC236}">
                <a16:creationId xmlns:a16="http://schemas.microsoft.com/office/drawing/2014/main" id="{1CDC40EF-34CC-3E8E-979A-71B6D4C2E909}"/>
              </a:ext>
            </a:extLst>
          </p:cNvPr>
          <p:cNvCxnSpPr/>
          <p:nvPr/>
        </p:nvCxnSpPr>
        <p:spPr>
          <a:xfrm>
            <a:off x="4749421" y="1569493"/>
            <a:ext cx="1346579"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a:extLst>
              <a:ext uri="{FF2B5EF4-FFF2-40B4-BE49-F238E27FC236}">
                <a16:creationId xmlns:a16="http://schemas.microsoft.com/office/drawing/2014/main" id="{49EF41E7-BD88-130B-80F1-ECEB93DF5F27}"/>
              </a:ext>
            </a:extLst>
          </p:cNvPr>
          <p:cNvCxnSpPr/>
          <p:nvPr/>
        </p:nvCxnSpPr>
        <p:spPr>
          <a:xfrm flipH="1">
            <a:off x="4708478" y="1842448"/>
            <a:ext cx="1387522"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6" name="TextBox 15">
            <a:extLst>
              <a:ext uri="{FF2B5EF4-FFF2-40B4-BE49-F238E27FC236}">
                <a16:creationId xmlns:a16="http://schemas.microsoft.com/office/drawing/2014/main" id="{2FBAE6D3-9413-BBAF-0159-9B3C46F611E5}"/>
              </a:ext>
            </a:extLst>
          </p:cNvPr>
          <p:cNvSpPr txBox="1"/>
          <p:nvPr/>
        </p:nvSpPr>
        <p:spPr>
          <a:xfrm>
            <a:off x="2073599" y="272955"/>
            <a:ext cx="5506870"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800" dirty="0"/>
              <a:t>TAM &amp; PERSON-MARKING SYSTEM</a:t>
            </a:r>
            <a:endParaRPr lang="en-ID" sz="2800" dirty="0"/>
          </a:p>
        </p:txBody>
      </p:sp>
      <p:cxnSp>
        <p:nvCxnSpPr>
          <p:cNvPr id="12" name="Straight Arrow Connector 11">
            <a:extLst>
              <a:ext uri="{FF2B5EF4-FFF2-40B4-BE49-F238E27FC236}">
                <a16:creationId xmlns:a16="http://schemas.microsoft.com/office/drawing/2014/main" id="{9FDB1E0E-5C13-584E-5DA6-6442AF436CF5}"/>
              </a:ext>
            </a:extLst>
          </p:cNvPr>
          <p:cNvCxnSpPr>
            <a:cxnSpLocks/>
            <a:stCxn id="3" idx="0"/>
            <a:endCxn id="8" idx="2"/>
          </p:cNvCxnSpPr>
          <p:nvPr/>
        </p:nvCxnSpPr>
        <p:spPr>
          <a:xfrm flipV="1">
            <a:off x="2340602" y="3113424"/>
            <a:ext cx="1310825" cy="87727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Straight Arrow Connector 22">
            <a:extLst>
              <a:ext uri="{FF2B5EF4-FFF2-40B4-BE49-F238E27FC236}">
                <a16:creationId xmlns:a16="http://schemas.microsoft.com/office/drawing/2014/main" id="{41C9CA05-D24E-F9CF-B3DC-50819ABB170D}"/>
              </a:ext>
            </a:extLst>
          </p:cNvPr>
          <p:cNvCxnSpPr>
            <a:cxnSpLocks/>
            <a:stCxn id="4" idx="0"/>
          </p:cNvCxnSpPr>
          <p:nvPr/>
        </p:nvCxnSpPr>
        <p:spPr>
          <a:xfrm flipH="1" flipV="1">
            <a:off x="3718151" y="3113424"/>
            <a:ext cx="1613581" cy="90053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5" name="Straight Arrow Connector 24">
            <a:extLst>
              <a:ext uri="{FF2B5EF4-FFF2-40B4-BE49-F238E27FC236}">
                <a16:creationId xmlns:a16="http://schemas.microsoft.com/office/drawing/2014/main" id="{5F12BA67-3AE5-4EE0-59A2-831C3385D123}"/>
              </a:ext>
            </a:extLst>
          </p:cNvPr>
          <p:cNvCxnSpPr>
            <a:stCxn id="5" idx="0"/>
          </p:cNvCxnSpPr>
          <p:nvPr/>
        </p:nvCxnSpPr>
        <p:spPr>
          <a:xfrm flipH="1" flipV="1">
            <a:off x="8036259" y="3528811"/>
            <a:ext cx="1" cy="48514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9" name="Straight Arrow Connector 28">
            <a:extLst>
              <a:ext uri="{FF2B5EF4-FFF2-40B4-BE49-F238E27FC236}">
                <a16:creationId xmlns:a16="http://schemas.microsoft.com/office/drawing/2014/main" id="{4B791C85-E23F-8CF9-7766-2C31FEA41AE5}"/>
              </a:ext>
            </a:extLst>
          </p:cNvPr>
          <p:cNvCxnSpPr>
            <a:cxnSpLocks/>
            <a:stCxn id="8" idx="0"/>
          </p:cNvCxnSpPr>
          <p:nvPr/>
        </p:nvCxnSpPr>
        <p:spPr>
          <a:xfrm flipV="1">
            <a:off x="3651427" y="2127536"/>
            <a:ext cx="0" cy="46266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1" name="Straight Arrow Connector 30">
            <a:extLst>
              <a:ext uri="{FF2B5EF4-FFF2-40B4-BE49-F238E27FC236}">
                <a16:creationId xmlns:a16="http://schemas.microsoft.com/office/drawing/2014/main" id="{1AABA579-A141-9F52-3171-FA4E896C0966}"/>
              </a:ext>
            </a:extLst>
          </p:cNvPr>
          <p:cNvCxnSpPr>
            <a:cxnSpLocks/>
            <a:stCxn id="9" idx="0"/>
          </p:cNvCxnSpPr>
          <p:nvPr/>
        </p:nvCxnSpPr>
        <p:spPr>
          <a:xfrm flipH="1" flipV="1">
            <a:off x="8036259" y="2171991"/>
            <a:ext cx="1" cy="43472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B24FDDAA-6681-C0C3-CFBE-DDC15EF015D7}"/>
              </a:ext>
            </a:extLst>
          </p:cNvPr>
          <p:cNvCxnSpPr/>
          <p:nvPr/>
        </p:nvCxnSpPr>
        <p:spPr>
          <a:xfrm flipH="1" flipV="1">
            <a:off x="2202287" y="4844955"/>
            <a:ext cx="618186" cy="52972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9" name="Straight Arrow Connector 38">
            <a:extLst>
              <a:ext uri="{FF2B5EF4-FFF2-40B4-BE49-F238E27FC236}">
                <a16:creationId xmlns:a16="http://schemas.microsoft.com/office/drawing/2014/main" id="{8E14207E-A859-CA12-F93C-065215C289F8}"/>
              </a:ext>
            </a:extLst>
          </p:cNvPr>
          <p:cNvCxnSpPr/>
          <p:nvPr/>
        </p:nvCxnSpPr>
        <p:spPr>
          <a:xfrm flipV="1">
            <a:off x="4805742" y="4844955"/>
            <a:ext cx="596497" cy="52972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1" name="Straight Arrow Connector 40">
            <a:extLst>
              <a:ext uri="{FF2B5EF4-FFF2-40B4-BE49-F238E27FC236}">
                <a16:creationId xmlns:a16="http://schemas.microsoft.com/office/drawing/2014/main" id="{229E9E30-606E-90C9-DEE7-FB05CB5F1B29}"/>
              </a:ext>
            </a:extLst>
          </p:cNvPr>
          <p:cNvCxnSpPr>
            <a:endCxn id="5" idx="2"/>
          </p:cNvCxnSpPr>
          <p:nvPr/>
        </p:nvCxnSpPr>
        <p:spPr>
          <a:xfrm flipV="1">
            <a:off x="7943369" y="4844955"/>
            <a:ext cx="92891" cy="49834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3" name="Straight Arrow Connector 42">
            <a:extLst>
              <a:ext uri="{FF2B5EF4-FFF2-40B4-BE49-F238E27FC236}">
                <a16:creationId xmlns:a16="http://schemas.microsoft.com/office/drawing/2014/main" id="{AA3A2ACC-39BC-1B29-4468-7B32A37EC5D4}"/>
              </a:ext>
            </a:extLst>
          </p:cNvPr>
          <p:cNvCxnSpPr>
            <a:cxnSpLocks/>
            <a:stCxn id="10" idx="0"/>
          </p:cNvCxnSpPr>
          <p:nvPr/>
        </p:nvCxnSpPr>
        <p:spPr>
          <a:xfrm flipV="1">
            <a:off x="2674962" y="819434"/>
            <a:ext cx="1967551" cy="46345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5" name="Straight Arrow Connector 44">
            <a:extLst>
              <a:ext uri="{FF2B5EF4-FFF2-40B4-BE49-F238E27FC236}">
                <a16:creationId xmlns:a16="http://schemas.microsoft.com/office/drawing/2014/main" id="{45BBCB9C-6C51-B2A9-953E-83180E2B63F6}"/>
              </a:ext>
            </a:extLst>
          </p:cNvPr>
          <p:cNvCxnSpPr>
            <a:cxnSpLocks/>
            <a:stCxn id="11" idx="0"/>
          </p:cNvCxnSpPr>
          <p:nvPr/>
        </p:nvCxnSpPr>
        <p:spPr>
          <a:xfrm flipH="1" flipV="1">
            <a:off x="4805742" y="790099"/>
            <a:ext cx="2959838" cy="5064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6" name="Straight Arrow Connector 55">
            <a:extLst>
              <a:ext uri="{FF2B5EF4-FFF2-40B4-BE49-F238E27FC236}">
                <a16:creationId xmlns:a16="http://schemas.microsoft.com/office/drawing/2014/main" id="{CFA52E56-9536-C1A6-775E-15383E0016BE}"/>
              </a:ext>
            </a:extLst>
          </p:cNvPr>
          <p:cNvCxnSpPr/>
          <p:nvPr/>
        </p:nvCxnSpPr>
        <p:spPr>
          <a:xfrm flipV="1">
            <a:off x="6794938" y="4844955"/>
            <a:ext cx="970642" cy="52972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9040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 calcmode="lin" valueType="num">
                                      <p:cBhvr additive="base">
                                        <p:cTn id="7" dur="500" fill="hold"/>
                                        <p:tgtEl>
                                          <p:spTgt spid="37"/>
                                        </p:tgtEl>
                                        <p:attrNameLst>
                                          <p:attrName>ppt_x</p:attrName>
                                        </p:attrNameLst>
                                      </p:cBhvr>
                                      <p:tavLst>
                                        <p:tav tm="0">
                                          <p:val>
                                            <p:strVal val="#ppt_x"/>
                                          </p:val>
                                        </p:tav>
                                        <p:tav tm="100000">
                                          <p:val>
                                            <p:strVal val="#ppt_x"/>
                                          </p:val>
                                        </p:tav>
                                      </p:tavLst>
                                    </p:anim>
                                    <p:anim calcmode="lin" valueType="num">
                                      <p:cBhvr additive="base">
                                        <p:cTn id="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9"/>
                                        </p:tgtEl>
                                        <p:attrNameLst>
                                          <p:attrName>style.visibility</p:attrName>
                                        </p:attrNameLst>
                                      </p:cBhvr>
                                      <p:to>
                                        <p:strVal val="visible"/>
                                      </p:to>
                                    </p:set>
                                    <p:anim calcmode="lin" valueType="num">
                                      <p:cBhvr additive="base">
                                        <p:cTn id="13" dur="500" fill="hold"/>
                                        <p:tgtEl>
                                          <p:spTgt spid="39"/>
                                        </p:tgtEl>
                                        <p:attrNameLst>
                                          <p:attrName>ppt_x</p:attrName>
                                        </p:attrNameLst>
                                      </p:cBhvr>
                                      <p:tavLst>
                                        <p:tav tm="0">
                                          <p:val>
                                            <p:strVal val="#ppt_x"/>
                                          </p:val>
                                        </p:tav>
                                        <p:tav tm="100000">
                                          <p:val>
                                            <p:strVal val="#ppt_x"/>
                                          </p:val>
                                        </p:tav>
                                      </p:tavLst>
                                    </p:anim>
                                    <p:anim calcmode="lin" valueType="num">
                                      <p:cBhvr additive="base">
                                        <p:cTn id="1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6"/>
                                        </p:tgtEl>
                                        <p:attrNameLst>
                                          <p:attrName>style.visibility</p:attrName>
                                        </p:attrNameLst>
                                      </p:cBhvr>
                                      <p:to>
                                        <p:strVal val="visible"/>
                                      </p:to>
                                    </p:set>
                                    <p:anim calcmode="lin" valueType="num">
                                      <p:cBhvr additive="base">
                                        <p:cTn id="31" dur="500" fill="hold"/>
                                        <p:tgtEl>
                                          <p:spTgt spid="56"/>
                                        </p:tgtEl>
                                        <p:attrNameLst>
                                          <p:attrName>ppt_x</p:attrName>
                                        </p:attrNameLst>
                                      </p:cBhvr>
                                      <p:tavLst>
                                        <p:tav tm="0">
                                          <p:val>
                                            <p:strVal val="#ppt_x"/>
                                          </p:val>
                                        </p:tav>
                                        <p:tav tm="100000">
                                          <p:val>
                                            <p:strVal val="#ppt_x"/>
                                          </p:val>
                                        </p:tav>
                                      </p:tavLst>
                                    </p:anim>
                                    <p:anim calcmode="lin" valueType="num">
                                      <p:cBhvr additive="base">
                                        <p:cTn id="32"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1"/>
                                        </p:tgtEl>
                                        <p:attrNameLst>
                                          <p:attrName>style.visibility</p:attrName>
                                        </p:attrNameLst>
                                      </p:cBhvr>
                                      <p:to>
                                        <p:strVal val="visible"/>
                                      </p:to>
                                    </p:set>
                                    <p:anim calcmode="lin" valueType="num">
                                      <p:cBhvr additive="base">
                                        <p:cTn id="37" dur="500" fill="hold"/>
                                        <p:tgtEl>
                                          <p:spTgt spid="41"/>
                                        </p:tgtEl>
                                        <p:attrNameLst>
                                          <p:attrName>ppt_x</p:attrName>
                                        </p:attrNameLst>
                                      </p:cBhvr>
                                      <p:tavLst>
                                        <p:tav tm="0">
                                          <p:val>
                                            <p:strVal val="#ppt_x"/>
                                          </p:val>
                                        </p:tav>
                                        <p:tav tm="100000">
                                          <p:val>
                                            <p:strVal val="#ppt_x"/>
                                          </p:val>
                                        </p:tav>
                                      </p:tavLst>
                                    </p:anim>
                                    <p:anim calcmode="lin" valueType="num">
                                      <p:cBhvr additive="base">
                                        <p:cTn id="38"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ppt_x"/>
                                          </p:val>
                                        </p:tav>
                                        <p:tav tm="100000">
                                          <p:val>
                                            <p:strVal val="#ppt_x"/>
                                          </p:val>
                                        </p:tav>
                                      </p:tavLst>
                                    </p:anim>
                                    <p:anim calcmode="lin" valueType="num">
                                      <p:cBhvr additive="base">
                                        <p:cTn id="4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additive="base">
                                        <p:cTn id="61" dur="500" fill="hold"/>
                                        <p:tgtEl>
                                          <p:spTgt spid="8"/>
                                        </p:tgtEl>
                                        <p:attrNameLst>
                                          <p:attrName>ppt_x</p:attrName>
                                        </p:attrNameLst>
                                      </p:cBhvr>
                                      <p:tavLst>
                                        <p:tav tm="0">
                                          <p:val>
                                            <p:strVal val="#ppt_x"/>
                                          </p:val>
                                        </p:tav>
                                        <p:tav tm="100000">
                                          <p:val>
                                            <p:strVal val="#ppt_x"/>
                                          </p:val>
                                        </p:tav>
                                      </p:tavLst>
                                    </p:anim>
                                    <p:anim calcmode="lin" valueType="num">
                                      <p:cBhvr additive="base">
                                        <p:cTn id="6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5"/>
                                        </p:tgtEl>
                                        <p:attrNameLst>
                                          <p:attrName>style.visibility</p:attrName>
                                        </p:attrNameLst>
                                      </p:cBhvr>
                                      <p:to>
                                        <p:strVal val="visible"/>
                                      </p:to>
                                    </p:set>
                                    <p:anim calcmode="lin" valueType="num">
                                      <p:cBhvr additive="base">
                                        <p:cTn id="67" dur="500" fill="hold"/>
                                        <p:tgtEl>
                                          <p:spTgt spid="25"/>
                                        </p:tgtEl>
                                        <p:attrNameLst>
                                          <p:attrName>ppt_x</p:attrName>
                                        </p:attrNameLst>
                                      </p:cBhvr>
                                      <p:tavLst>
                                        <p:tav tm="0">
                                          <p:val>
                                            <p:strVal val="#ppt_x"/>
                                          </p:val>
                                        </p:tav>
                                        <p:tav tm="100000">
                                          <p:val>
                                            <p:strVal val="#ppt_x"/>
                                          </p:val>
                                        </p:tav>
                                      </p:tavLst>
                                    </p:anim>
                                    <p:anim calcmode="lin" valueType="num">
                                      <p:cBhvr additive="base">
                                        <p:cTn id="6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9"/>
                                        </p:tgtEl>
                                        <p:attrNameLst>
                                          <p:attrName>style.visibility</p:attrName>
                                        </p:attrNameLst>
                                      </p:cBhvr>
                                      <p:to>
                                        <p:strVal val="visible"/>
                                      </p:to>
                                    </p:set>
                                    <p:anim calcmode="lin" valueType="num">
                                      <p:cBhvr additive="base">
                                        <p:cTn id="73" dur="500" fill="hold"/>
                                        <p:tgtEl>
                                          <p:spTgt spid="9"/>
                                        </p:tgtEl>
                                        <p:attrNameLst>
                                          <p:attrName>ppt_x</p:attrName>
                                        </p:attrNameLst>
                                      </p:cBhvr>
                                      <p:tavLst>
                                        <p:tav tm="0">
                                          <p:val>
                                            <p:strVal val="#ppt_x"/>
                                          </p:val>
                                        </p:tav>
                                        <p:tav tm="100000">
                                          <p:val>
                                            <p:strVal val="#ppt_x"/>
                                          </p:val>
                                        </p:tav>
                                      </p:tavLst>
                                    </p:anim>
                                    <p:anim calcmode="lin" valueType="num">
                                      <p:cBhvr additive="base">
                                        <p:cTn id="7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29"/>
                                        </p:tgtEl>
                                        <p:attrNameLst>
                                          <p:attrName>style.visibility</p:attrName>
                                        </p:attrNameLst>
                                      </p:cBhvr>
                                      <p:to>
                                        <p:strVal val="visible"/>
                                      </p:to>
                                    </p:set>
                                    <p:anim calcmode="lin" valueType="num">
                                      <p:cBhvr additive="base">
                                        <p:cTn id="79" dur="500" fill="hold"/>
                                        <p:tgtEl>
                                          <p:spTgt spid="29"/>
                                        </p:tgtEl>
                                        <p:attrNameLst>
                                          <p:attrName>ppt_x</p:attrName>
                                        </p:attrNameLst>
                                      </p:cBhvr>
                                      <p:tavLst>
                                        <p:tav tm="0">
                                          <p:val>
                                            <p:strVal val="#ppt_x"/>
                                          </p:val>
                                        </p:tav>
                                        <p:tav tm="100000">
                                          <p:val>
                                            <p:strVal val="#ppt_x"/>
                                          </p:val>
                                        </p:tav>
                                      </p:tavLst>
                                    </p:anim>
                                    <p:anim calcmode="lin" valueType="num">
                                      <p:cBhvr additive="base">
                                        <p:cTn id="8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0"/>
                                        </p:tgtEl>
                                        <p:attrNameLst>
                                          <p:attrName>style.visibility</p:attrName>
                                        </p:attrNameLst>
                                      </p:cBhvr>
                                      <p:to>
                                        <p:strVal val="visible"/>
                                      </p:to>
                                    </p:set>
                                    <p:anim calcmode="lin" valueType="num">
                                      <p:cBhvr additive="base">
                                        <p:cTn id="85" dur="500" fill="hold"/>
                                        <p:tgtEl>
                                          <p:spTgt spid="10"/>
                                        </p:tgtEl>
                                        <p:attrNameLst>
                                          <p:attrName>ppt_x</p:attrName>
                                        </p:attrNameLst>
                                      </p:cBhvr>
                                      <p:tavLst>
                                        <p:tav tm="0">
                                          <p:val>
                                            <p:strVal val="#ppt_x"/>
                                          </p:val>
                                        </p:tav>
                                        <p:tav tm="100000">
                                          <p:val>
                                            <p:strVal val="#ppt_x"/>
                                          </p:val>
                                        </p:tav>
                                      </p:tavLst>
                                    </p:anim>
                                    <p:anim calcmode="lin" valueType="num">
                                      <p:cBhvr additive="base">
                                        <p:cTn id="8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31"/>
                                        </p:tgtEl>
                                        <p:attrNameLst>
                                          <p:attrName>style.visibility</p:attrName>
                                        </p:attrNameLst>
                                      </p:cBhvr>
                                      <p:to>
                                        <p:strVal val="visible"/>
                                      </p:to>
                                    </p:set>
                                    <p:anim calcmode="lin" valueType="num">
                                      <p:cBhvr additive="base">
                                        <p:cTn id="91" dur="500" fill="hold"/>
                                        <p:tgtEl>
                                          <p:spTgt spid="31"/>
                                        </p:tgtEl>
                                        <p:attrNameLst>
                                          <p:attrName>ppt_x</p:attrName>
                                        </p:attrNameLst>
                                      </p:cBhvr>
                                      <p:tavLst>
                                        <p:tav tm="0">
                                          <p:val>
                                            <p:strVal val="#ppt_x"/>
                                          </p:val>
                                        </p:tav>
                                        <p:tav tm="100000">
                                          <p:val>
                                            <p:strVal val="#ppt_x"/>
                                          </p:val>
                                        </p:tav>
                                      </p:tavLst>
                                    </p:anim>
                                    <p:anim calcmode="lin" valueType="num">
                                      <p:cBhvr additive="base">
                                        <p:cTn id="9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1"/>
                                        </p:tgtEl>
                                        <p:attrNameLst>
                                          <p:attrName>style.visibility</p:attrName>
                                        </p:attrNameLst>
                                      </p:cBhvr>
                                      <p:to>
                                        <p:strVal val="visible"/>
                                      </p:to>
                                    </p:set>
                                    <p:anim calcmode="lin" valueType="num">
                                      <p:cBhvr additive="base">
                                        <p:cTn id="97" dur="500" fill="hold"/>
                                        <p:tgtEl>
                                          <p:spTgt spid="11"/>
                                        </p:tgtEl>
                                        <p:attrNameLst>
                                          <p:attrName>ppt_x</p:attrName>
                                        </p:attrNameLst>
                                      </p:cBhvr>
                                      <p:tavLst>
                                        <p:tav tm="0">
                                          <p:val>
                                            <p:strVal val="#ppt_x"/>
                                          </p:val>
                                        </p:tav>
                                        <p:tav tm="100000">
                                          <p:val>
                                            <p:strVal val="#ppt_x"/>
                                          </p:val>
                                        </p:tav>
                                      </p:tavLst>
                                    </p:anim>
                                    <p:anim calcmode="lin" valueType="num">
                                      <p:cBhvr additive="base">
                                        <p:cTn id="9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13"/>
                                        </p:tgtEl>
                                        <p:attrNameLst>
                                          <p:attrName>style.visibility</p:attrName>
                                        </p:attrNameLst>
                                      </p:cBhvr>
                                      <p:to>
                                        <p:strVal val="visible"/>
                                      </p:to>
                                    </p:set>
                                    <p:anim calcmode="lin" valueType="num">
                                      <p:cBhvr additive="base">
                                        <p:cTn id="103" dur="500" fill="hold"/>
                                        <p:tgtEl>
                                          <p:spTgt spid="13"/>
                                        </p:tgtEl>
                                        <p:attrNameLst>
                                          <p:attrName>ppt_x</p:attrName>
                                        </p:attrNameLst>
                                      </p:cBhvr>
                                      <p:tavLst>
                                        <p:tav tm="0">
                                          <p:val>
                                            <p:strVal val="#ppt_x"/>
                                          </p:val>
                                        </p:tav>
                                        <p:tav tm="100000">
                                          <p:val>
                                            <p:strVal val="#ppt_x"/>
                                          </p:val>
                                        </p:tav>
                                      </p:tavLst>
                                    </p:anim>
                                    <p:anim calcmode="lin" valueType="num">
                                      <p:cBhvr additive="base">
                                        <p:cTn id="104" dur="500" fill="hold"/>
                                        <p:tgtEl>
                                          <p:spTgt spid="13"/>
                                        </p:tgtEl>
                                        <p:attrNameLst>
                                          <p:attrName>ppt_y</p:attrName>
                                        </p:attrNameLst>
                                      </p:cBhvr>
                                      <p:tavLst>
                                        <p:tav tm="0">
                                          <p:val>
                                            <p:strVal val="1+#ppt_h/2"/>
                                          </p:val>
                                        </p:tav>
                                        <p:tav tm="100000">
                                          <p:val>
                                            <p:strVal val="#ppt_y"/>
                                          </p:val>
                                        </p:tav>
                                      </p:tavLst>
                                    </p:anim>
                                  </p:childTnLst>
                                </p:cTn>
                              </p:par>
                              <p:par>
                                <p:cTn id="105" presetID="2" presetClass="entr" presetSubtype="4" fill="hold" nodeType="withEffect">
                                  <p:stCondLst>
                                    <p:cond delay="0"/>
                                  </p:stCondLst>
                                  <p:childTnLst>
                                    <p:set>
                                      <p:cBhvr>
                                        <p:cTn id="106" dur="1" fill="hold">
                                          <p:stCondLst>
                                            <p:cond delay="0"/>
                                          </p:stCondLst>
                                        </p:cTn>
                                        <p:tgtEl>
                                          <p:spTgt spid="15"/>
                                        </p:tgtEl>
                                        <p:attrNameLst>
                                          <p:attrName>style.visibility</p:attrName>
                                        </p:attrNameLst>
                                      </p:cBhvr>
                                      <p:to>
                                        <p:strVal val="visible"/>
                                      </p:to>
                                    </p:set>
                                    <p:anim calcmode="lin" valueType="num">
                                      <p:cBhvr additive="base">
                                        <p:cTn id="107" dur="500" fill="hold"/>
                                        <p:tgtEl>
                                          <p:spTgt spid="15"/>
                                        </p:tgtEl>
                                        <p:attrNameLst>
                                          <p:attrName>ppt_x</p:attrName>
                                        </p:attrNameLst>
                                      </p:cBhvr>
                                      <p:tavLst>
                                        <p:tav tm="0">
                                          <p:val>
                                            <p:strVal val="#ppt_x"/>
                                          </p:val>
                                        </p:tav>
                                        <p:tav tm="100000">
                                          <p:val>
                                            <p:strVal val="#ppt_x"/>
                                          </p:val>
                                        </p:tav>
                                      </p:tavLst>
                                    </p:anim>
                                    <p:anim calcmode="lin" valueType="num">
                                      <p:cBhvr additive="base">
                                        <p:cTn id="10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nodeType="clickEffect">
                                  <p:stCondLst>
                                    <p:cond delay="0"/>
                                  </p:stCondLst>
                                  <p:childTnLst>
                                    <p:set>
                                      <p:cBhvr>
                                        <p:cTn id="112" dur="1" fill="hold">
                                          <p:stCondLst>
                                            <p:cond delay="0"/>
                                          </p:stCondLst>
                                        </p:cTn>
                                        <p:tgtEl>
                                          <p:spTgt spid="45"/>
                                        </p:tgtEl>
                                        <p:attrNameLst>
                                          <p:attrName>style.visibility</p:attrName>
                                        </p:attrNameLst>
                                      </p:cBhvr>
                                      <p:to>
                                        <p:strVal val="visible"/>
                                      </p:to>
                                    </p:set>
                                    <p:anim calcmode="lin" valueType="num">
                                      <p:cBhvr additive="base">
                                        <p:cTn id="113" dur="500" fill="hold"/>
                                        <p:tgtEl>
                                          <p:spTgt spid="45"/>
                                        </p:tgtEl>
                                        <p:attrNameLst>
                                          <p:attrName>ppt_x</p:attrName>
                                        </p:attrNameLst>
                                      </p:cBhvr>
                                      <p:tavLst>
                                        <p:tav tm="0">
                                          <p:val>
                                            <p:strVal val="#ppt_x"/>
                                          </p:val>
                                        </p:tav>
                                        <p:tav tm="100000">
                                          <p:val>
                                            <p:strVal val="#ppt_x"/>
                                          </p:val>
                                        </p:tav>
                                      </p:tavLst>
                                    </p:anim>
                                    <p:anim calcmode="lin" valueType="num">
                                      <p:cBhvr additive="base">
                                        <p:cTn id="114" dur="500" fill="hold"/>
                                        <p:tgtEl>
                                          <p:spTgt spid="45"/>
                                        </p:tgtEl>
                                        <p:attrNameLst>
                                          <p:attrName>ppt_y</p:attrName>
                                        </p:attrNameLst>
                                      </p:cBhvr>
                                      <p:tavLst>
                                        <p:tav tm="0">
                                          <p:val>
                                            <p:strVal val="1+#ppt_h/2"/>
                                          </p:val>
                                        </p:tav>
                                        <p:tav tm="100000">
                                          <p:val>
                                            <p:strVal val="#ppt_y"/>
                                          </p:val>
                                        </p:tav>
                                      </p:tavLst>
                                    </p:anim>
                                  </p:childTnLst>
                                </p:cTn>
                              </p:par>
                              <p:par>
                                <p:cTn id="115" presetID="2" presetClass="entr" presetSubtype="4" fill="hold" nodeType="withEffect">
                                  <p:stCondLst>
                                    <p:cond delay="0"/>
                                  </p:stCondLst>
                                  <p:childTnLst>
                                    <p:set>
                                      <p:cBhvr>
                                        <p:cTn id="116" dur="1" fill="hold">
                                          <p:stCondLst>
                                            <p:cond delay="0"/>
                                          </p:stCondLst>
                                        </p:cTn>
                                        <p:tgtEl>
                                          <p:spTgt spid="43"/>
                                        </p:tgtEl>
                                        <p:attrNameLst>
                                          <p:attrName>style.visibility</p:attrName>
                                        </p:attrNameLst>
                                      </p:cBhvr>
                                      <p:to>
                                        <p:strVal val="visible"/>
                                      </p:to>
                                    </p:set>
                                    <p:anim calcmode="lin" valueType="num">
                                      <p:cBhvr additive="base">
                                        <p:cTn id="117" dur="500" fill="hold"/>
                                        <p:tgtEl>
                                          <p:spTgt spid="43"/>
                                        </p:tgtEl>
                                        <p:attrNameLst>
                                          <p:attrName>ppt_x</p:attrName>
                                        </p:attrNameLst>
                                      </p:cBhvr>
                                      <p:tavLst>
                                        <p:tav tm="0">
                                          <p:val>
                                            <p:strVal val="#ppt_x"/>
                                          </p:val>
                                        </p:tav>
                                        <p:tav tm="100000">
                                          <p:val>
                                            <p:strVal val="#ppt_x"/>
                                          </p:val>
                                        </p:tav>
                                      </p:tavLst>
                                    </p:anim>
                                    <p:anim calcmode="lin" valueType="num">
                                      <p:cBhvr additive="base">
                                        <p:cTn id="118"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grpId="0" nodeType="clickEffect">
                                  <p:stCondLst>
                                    <p:cond delay="0"/>
                                  </p:stCondLst>
                                  <p:childTnLst>
                                    <p:set>
                                      <p:cBhvr>
                                        <p:cTn id="122" dur="1" fill="hold">
                                          <p:stCondLst>
                                            <p:cond delay="0"/>
                                          </p:stCondLst>
                                        </p:cTn>
                                        <p:tgtEl>
                                          <p:spTgt spid="16"/>
                                        </p:tgtEl>
                                        <p:attrNameLst>
                                          <p:attrName>style.visibility</p:attrName>
                                        </p:attrNameLst>
                                      </p:cBhvr>
                                      <p:to>
                                        <p:strVal val="visible"/>
                                      </p:to>
                                    </p:set>
                                    <p:anim calcmode="lin" valueType="num">
                                      <p:cBhvr additive="base">
                                        <p:cTn id="123" dur="500" fill="hold"/>
                                        <p:tgtEl>
                                          <p:spTgt spid="16"/>
                                        </p:tgtEl>
                                        <p:attrNameLst>
                                          <p:attrName>ppt_x</p:attrName>
                                        </p:attrNameLst>
                                      </p:cBhvr>
                                      <p:tavLst>
                                        <p:tav tm="0">
                                          <p:val>
                                            <p:strVal val="#ppt_x"/>
                                          </p:val>
                                        </p:tav>
                                        <p:tav tm="100000">
                                          <p:val>
                                            <p:strVal val="#ppt_x"/>
                                          </p:val>
                                        </p:tav>
                                      </p:tavLst>
                                    </p:anim>
                                    <p:anim calcmode="lin" valueType="num">
                                      <p:cBhvr additive="base">
                                        <p:cTn id="12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8" grpId="0" animBg="1"/>
      <p:bldP spid="9" grpId="0" animBg="1"/>
      <p:bldP spid="10" grpId="0" animBg="1"/>
      <p:bldP spid="11"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A3B674-BC44-C459-F667-280AC3EFE61B}"/>
              </a:ext>
            </a:extLst>
          </p:cNvPr>
          <p:cNvSpPr txBox="1"/>
          <p:nvPr/>
        </p:nvSpPr>
        <p:spPr>
          <a:xfrm>
            <a:off x="4401207" y="180245"/>
            <a:ext cx="3389586"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000" b="1" dirty="0"/>
              <a:t>LOCUS OF INFLECTION</a:t>
            </a:r>
            <a:endParaRPr lang="en-ID" sz="1600" b="1" dirty="0"/>
          </a:p>
        </p:txBody>
      </p:sp>
      <p:sp>
        <p:nvSpPr>
          <p:cNvPr id="3" name="TextBox 2">
            <a:extLst>
              <a:ext uri="{FF2B5EF4-FFF2-40B4-BE49-F238E27FC236}">
                <a16:creationId xmlns:a16="http://schemas.microsoft.com/office/drawing/2014/main" id="{A367B5A2-3E47-C557-DA87-50B89C7025C7}"/>
              </a:ext>
            </a:extLst>
          </p:cNvPr>
          <p:cNvSpPr txBox="1"/>
          <p:nvPr/>
        </p:nvSpPr>
        <p:spPr>
          <a:xfrm rot="19002994">
            <a:off x="-276854" y="1340383"/>
            <a:ext cx="4009674"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000" b="1" dirty="0"/>
              <a:t>ORGANIZATION OF </a:t>
            </a:r>
          </a:p>
          <a:p>
            <a:pPr algn="ctr"/>
            <a:r>
              <a:rPr lang="en-US" sz="2000" b="1" dirty="0"/>
              <a:t>MORPHOSYNTACTIC FEATURES</a:t>
            </a:r>
            <a:endParaRPr lang="en-ID" sz="2000" b="1" dirty="0"/>
          </a:p>
        </p:txBody>
      </p:sp>
      <p:sp>
        <p:nvSpPr>
          <p:cNvPr id="4" name="TextBox 3">
            <a:extLst>
              <a:ext uri="{FF2B5EF4-FFF2-40B4-BE49-F238E27FC236}">
                <a16:creationId xmlns:a16="http://schemas.microsoft.com/office/drawing/2014/main" id="{08C4FD9B-F258-9477-DD2B-B7DEF37DB107}"/>
              </a:ext>
            </a:extLst>
          </p:cNvPr>
          <p:cNvSpPr txBox="1"/>
          <p:nvPr/>
        </p:nvSpPr>
        <p:spPr>
          <a:xfrm rot="3330400">
            <a:off x="7900753" y="1999580"/>
            <a:ext cx="5073931"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2000" b="1" dirty="0"/>
              <a:t>INTERFACE BETWEEN TAM, AGREEMENT</a:t>
            </a:r>
          </a:p>
          <a:p>
            <a:pPr algn="ctr"/>
            <a:r>
              <a:rPr lang="en-US" sz="2000" b="1" dirty="0"/>
              <a:t> &amp; ARGUMENT STRUCTURE</a:t>
            </a:r>
            <a:endParaRPr lang="en-ID" sz="2000" b="1" dirty="0"/>
          </a:p>
        </p:txBody>
      </p:sp>
      <p:graphicFrame>
        <p:nvGraphicFramePr>
          <p:cNvPr id="8" name="Table 7">
            <a:extLst>
              <a:ext uri="{FF2B5EF4-FFF2-40B4-BE49-F238E27FC236}">
                <a16:creationId xmlns:a16="http://schemas.microsoft.com/office/drawing/2014/main" id="{E1B5FCE0-B236-9B85-A15E-086DE427632C}"/>
              </a:ext>
            </a:extLst>
          </p:cNvPr>
          <p:cNvGraphicFramePr>
            <a:graphicFrameLocks noGrp="1"/>
          </p:cNvGraphicFramePr>
          <p:nvPr>
            <p:extLst>
              <p:ext uri="{D42A27DB-BD31-4B8C-83A1-F6EECF244321}">
                <p14:modId xmlns:p14="http://schemas.microsoft.com/office/powerpoint/2010/main" val="542013828"/>
              </p:ext>
            </p:extLst>
          </p:nvPr>
        </p:nvGraphicFramePr>
        <p:xfrm>
          <a:off x="3482710" y="947566"/>
          <a:ext cx="4767332" cy="1567531"/>
        </p:xfrm>
        <a:graphic>
          <a:graphicData uri="http://schemas.openxmlformats.org/drawingml/2006/table">
            <a:tbl>
              <a:tblPr firstRow="1" bandRow="1">
                <a:tableStyleId>{5940675A-B579-460E-94D1-54222C63F5DA}</a:tableStyleId>
              </a:tblPr>
              <a:tblGrid>
                <a:gridCol w="757266">
                  <a:extLst>
                    <a:ext uri="{9D8B030D-6E8A-4147-A177-3AD203B41FA5}">
                      <a16:colId xmlns:a16="http://schemas.microsoft.com/office/drawing/2014/main" val="1048306583"/>
                    </a:ext>
                  </a:extLst>
                </a:gridCol>
                <a:gridCol w="2082480">
                  <a:extLst>
                    <a:ext uri="{9D8B030D-6E8A-4147-A177-3AD203B41FA5}">
                      <a16:colId xmlns:a16="http://schemas.microsoft.com/office/drawing/2014/main" val="2804494186"/>
                    </a:ext>
                  </a:extLst>
                </a:gridCol>
                <a:gridCol w="774476">
                  <a:extLst>
                    <a:ext uri="{9D8B030D-6E8A-4147-A177-3AD203B41FA5}">
                      <a16:colId xmlns:a16="http://schemas.microsoft.com/office/drawing/2014/main" val="2375350501"/>
                    </a:ext>
                  </a:extLst>
                </a:gridCol>
                <a:gridCol w="1153110">
                  <a:extLst>
                    <a:ext uri="{9D8B030D-6E8A-4147-A177-3AD203B41FA5}">
                      <a16:colId xmlns:a16="http://schemas.microsoft.com/office/drawing/2014/main" val="1904049565"/>
                    </a:ext>
                  </a:extLst>
                </a:gridCol>
              </a:tblGrid>
              <a:tr h="419377">
                <a:tc>
                  <a:txBody>
                    <a:bodyPr/>
                    <a:lstStyle/>
                    <a:p>
                      <a:r>
                        <a:rPr lang="en-US" sz="2800" dirty="0"/>
                        <a:t>8a.</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min-di</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ha</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err="1"/>
                        <a:t>k</a:t>
                      </a:r>
                      <a:r>
                        <a:rPr lang="en-US" sz="2800" dirty="0" err="1">
                          <a:latin typeface="Doulos SIL" panose="02000500070000020004" pitchFamily="2" charset="0"/>
                          <a:ea typeface="Doulos SIL" panose="02000500070000020004" pitchFamily="2" charset="0"/>
                          <a:cs typeface="Doulos SIL" panose="02000500070000020004" pitchFamily="2" charset="0"/>
                        </a:rPr>
                        <a:t>ǝbun</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43082897"/>
                  </a:ext>
                </a:extLst>
              </a:tr>
              <a:tr h="419377">
                <a:tc>
                  <a:txBody>
                    <a:bodyPr/>
                    <a:lstStyle/>
                    <a:p>
                      <a:endParaRPr lang="en-ID"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go-3SG.ABS</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to</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farm</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18068567"/>
                  </a:ext>
                </a:extLst>
              </a:tr>
              <a:tr h="531211">
                <a:tc>
                  <a:txBody>
                    <a:bodyPr/>
                    <a:lstStyle/>
                    <a:p>
                      <a:endParaRPr lang="en-ID"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en-US" sz="2800" dirty="0"/>
                        <a:t>‘He goes to farm’</a:t>
                      </a:r>
                      <a:endParaRPr lang="en-ID" sz="28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3369830309"/>
                  </a:ext>
                </a:extLst>
              </a:tr>
            </a:tbl>
          </a:graphicData>
        </a:graphic>
      </p:graphicFrame>
      <p:graphicFrame>
        <p:nvGraphicFramePr>
          <p:cNvPr id="7" name="Table 6">
            <a:extLst>
              <a:ext uri="{FF2B5EF4-FFF2-40B4-BE49-F238E27FC236}">
                <a16:creationId xmlns:a16="http://schemas.microsoft.com/office/drawing/2014/main" id="{819085F2-691C-8A9C-A605-F2322701B47F}"/>
              </a:ext>
            </a:extLst>
          </p:cNvPr>
          <p:cNvGraphicFramePr>
            <a:graphicFrameLocks noGrp="1"/>
          </p:cNvGraphicFramePr>
          <p:nvPr>
            <p:extLst>
              <p:ext uri="{D42A27DB-BD31-4B8C-83A1-F6EECF244321}">
                <p14:modId xmlns:p14="http://schemas.microsoft.com/office/powerpoint/2010/main" val="4037822316"/>
              </p:ext>
            </p:extLst>
          </p:nvPr>
        </p:nvGraphicFramePr>
        <p:xfrm>
          <a:off x="1090864" y="4644912"/>
          <a:ext cx="9945001" cy="1493520"/>
        </p:xfrm>
        <a:graphic>
          <a:graphicData uri="http://schemas.openxmlformats.org/drawingml/2006/table">
            <a:tbl>
              <a:tblPr firstRow="1" bandRow="1">
                <a:tableStyleId>{5940675A-B579-460E-94D1-54222C63F5DA}</a:tableStyleId>
              </a:tblPr>
              <a:tblGrid>
                <a:gridCol w="739156">
                  <a:extLst>
                    <a:ext uri="{9D8B030D-6E8A-4147-A177-3AD203B41FA5}">
                      <a16:colId xmlns:a16="http://schemas.microsoft.com/office/drawing/2014/main" val="2741074420"/>
                    </a:ext>
                  </a:extLst>
                </a:gridCol>
                <a:gridCol w="2149878">
                  <a:extLst>
                    <a:ext uri="{9D8B030D-6E8A-4147-A177-3AD203B41FA5}">
                      <a16:colId xmlns:a16="http://schemas.microsoft.com/office/drawing/2014/main" val="2397101335"/>
                    </a:ext>
                  </a:extLst>
                </a:gridCol>
                <a:gridCol w="850685">
                  <a:extLst>
                    <a:ext uri="{9D8B030D-6E8A-4147-A177-3AD203B41FA5}">
                      <a16:colId xmlns:a16="http://schemas.microsoft.com/office/drawing/2014/main" val="2440943175"/>
                    </a:ext>
                  </a:extLst>
                </a:gridCol>
                <a:gridCol w="1588552">
                  <a:extLst>
                    <a:ext uri="{9D8B030D-6E8A-4147-A177-3AD203B41FA5}">
                      <a16:colId xmlns:a16="http://schemas.microsoft.com/office/drawing/2014/main" val="2407046474"/>
                    </a:ext>
                  </a:extLst>
                </a:gridCol>
                <a:gridCol w="1072143">
                  <a:extLst>
                    <a:ext uri="{9D8B030D-6E8A-4147-A177-3AD203B41FA5}">
                      <a16:colId xmlns:a16="http://schemas.microsoft.com/office/drawing/2014/main" val="2599053278"/>
                    </a:ext>
                  </a:extLst>
                </a:gridCol>
                <a:gridCol w="1495110">
                  <a:extLst>
                    <a:ext uri="{9D8B030D-6E8A-4147-A177-3AD203B41FA5}">
                      <a16:colId xmlns:a16="http://schemas.microsoft.com/office/drawing/2014/main" val="1455617846"/>
                    </a:ext>
                  </a:extLst>
                </a:gridCol>
                <a:gridCol w="2049477">
                  <a:extLst>
                    <a:ext uri="{9D8B030D-6E8A-4147-A177-3AD203B41FA5}">
                      <a16:colId xmlns:a16="http://schemas.microsoft.com/office/drawing/2014/main" val="2814360611"/>
                    </a:ext>
                  </a:extLst>
                </a:gridCol>
              </a:tblGrid>
              <a:tr h="370840">
                <a:tc>
                  <a:txBody>
                    <a:bodyPr/>
                    <a:lstStyle/>
                    <a:p>
                      <a:r>
                        <a:rPr lang="en-US" sz="2800" dirty="0"/>
                        <a:t>8c.</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1" dirty="0" err="1"/>
                        <a:t>i</a:t>
                      </a:r>
                      <a:r>
                        <a:rPr lang="en-US" sz="2800" dirty="0" err="1"/>
                        <a:t>-fe</a:t>
                      </a:r>
                      <a:r>
                        <a:rPr lang="en-US" sz="2800" dirty="0" err="1">
                          <a:latin typeface="Doulos SIL" panose="02000500070000020004" pitchFamily="2" charset="0"/>
                          <a:ea typeface="Doulos SIL" panose="02000500070000020004" pitchFamily="2" charset="0"/>
                          <a:cs typeface="Doulos SIL" panose="02000500070000020004" pitchFamily="2" charset="0"/>
                        </a:rPr>
                        <a:t>Ɂe</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t>mi</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1" dirty="0" err="1"/>
                        <a:t>f</a:t>
                      </a:r>
                      <a:r>
                        <a:rPr lang="en-US" sz="2800" b="1" dirty="0" err="1">
                          <a:latin typeface="Doulos SIL" panose="02000500070000020004" pitchFamily="2" charset="0"/>
                          <a:ea typeface="Doulos SIL" panose="02000500070000020004" pitchFamily="2" charset="0"/>
                          <a:cs typeface="Doulos SIL" panose="02000500070000020004" pitchFamily="2" charset="0"/>
                        </a:rPr>
                        <a:t>ǝila</a:t>
                      </a:r>
                      <a:endParaRPr lang="en-ID" sz="2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1" dirty="0" err="1">
                          <a:latin typeface="Doulos SIL" panose="02000500070000020004" pitchFamily="2" charset="0"/>
                          <a:ea typeface="Doulos SIL" panose="02000500070000020004" pitchFamily="2" charset="0"/>
                          <a:cs typeface="Doulos SIL" panose="02000500070000020004" pitchFamily="2" charset="0"/>
                        </a:rPr>
                        <a:t>tǝlu</a:t>
                      </a:r>
                      <a:endParaRPr lang="en-ID" sz="2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1" dirty="0" err="1"/>
                        <a:t>ina</a:t>
                      </a:r>
                      <a:r>
                        <a:rPr lang="en-US" sz="2800" b="1" dirty="0" err="1">
                          <a:latin typeface="Doulos SIL" panose="02000500070000020004" pitchFamily="2" charset="0"/>
                          <a:ea typeface="Doulos SIL" panose="02000500070000020004" pitchFamily="2" charset="0"/>
                          <a:cs typeface="Doulos SIL" panose="02000500070000020004" pitchFamily="2" charset="0"/>
                        </a:rPr>
                        <a:t>Ɂlan</a:t>
                      </a:r>
                      <a:endParaRPr lang="en-ID" sz="2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b="1" dirty="0" err="1"/>
                        <a:t>gambolo</a:t>
                      </a:r>
                      <a:endParaRPr lang="en-ID" sz="28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97581405"/>
                  </a:ext>
                </a:extLst>
              </a:tr>
              <a:tr h="370840">
                <a:tc>
                  <a:txBody>
                    <a:bodyPr/>
                    <a:lstStyle/>
                    <a:p>
                      <a:endParaRPr lang="en-ID"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dirty="0"/>
                        <a:t>3SG.ERG</a:t>
                      </a:r>
                      <a:r>
                        <a:rPr lang="en-US" sz="2400" dirty="0"/>
                        <a:t>-give</a:t>
                      </a:r>
                      <a:endParaRPr lang="en-ID"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DAT.</a:t>
                      </a:r>
                      <a:endParaRPr lang="en-ID"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dirty="0"/>
                        <a:t>3PL.ACC</a:t>
                      </a:r>
                      <a:endParaRPr lang="en-ID"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dirty="0"/>
                        <a:t>three</a:t>
                      </a:r>
                      <a:endParaRPr lang="en-ID"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dirty="0"/>
                        <a:t>fish</a:t>
                      </a:r>
                      <a:endParaRPr lang="en-ID"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b="1" dirty="0"/>
                        <a:t>sardine</a:t>
                      </a:r>
                      <a:endParaRPr lang="en-ID"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41269961"/>
                  </a:ext>
                </a:extLst>
              </a:tr>
              <a:tr h="370840">
                <a:tc>
                  <a:txBody>
                    <a:bodyPr/>
                    <a:lstStyle/>
                    <a:p>
                      <a:endParaRPr lang="en-ID"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6">
                  <a:txBody>
                    <a:bodyPr/>
                    <a:lstStyle/>
                    <a:p>
                      <a:r>
                        <a:rPr lang="en-US" sz="2800" dirty="0"/>
                        <a:t>‘She/he gives three sardines to them.’</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D" sz="2800" dirty="0"/>
                    </a:p>
                  </a:txBody>
                  <a:tcPr/>
                </a:tc>
                <a:tc hMerge="1">
                  <a:txBody>
                    <a:bodyPr/>
                    <a:lstStyle/>
                    <a:p>
                      <a:endParaRPr lang="en-ID" sz="2800" dirty="0"/>
                    </a:p>
                  </a:txBody>
                  <a:tcPr/>
                </a:tc>
                <a:tc hMerge="1">
                  <a:txBody>
                    <a:bodyPr/>
                    <a:lstStyle/>
                    <a:p>
                      <a:endParaRPr lang="en-ID"/>
                    </a:p>
                  </a:txBody>
                  <a:tcPr/>
                </a:tc>
                <a:tc hMerge="1">
                  <a:txBody>
                    <a:bodyPr/>
                    <a:lstStyle/>
                    <a:p>
                      <a:endParaRPr lang="en-ID" sz="2800" dirty="0"/>
                    </a:p>
                  </a:txBody>
                  <a:tcPr/>
                </a:tc>
                <a:tc hMerge="1">
                  <a:txBody>
                    <a:bodyPr/>
                    <a:lstStyle/>
                    <a:p>
                      <a:endParaRPr lang="en-ID" sz="2800" dirty="0"/>
                    </a:p>
                  </a:txBody>
                  <a:tcPr/>
                </a:tc>
                <a:extLst>
                  <a:ext uri="{0D108BD9-81ED-4DB2-BD59-A6C34878D82A}">
                    <a16:rowId xmlns:a16="http://schemas.microsoft.com/office/drawing/2014/main" val="1179699186"/>
                  </a:ext>
                </a:extLst>
              </a:tr>
            </a:tbl>
          </a:graphicData>
        </a:graphic>
      </p:graphicFrame>
      <p:graphicFrame>
        <p:nvGraphicFramePr>
          <p:cNvPr id="9" name="Table 8">
            <a:extLst>
              <a:ext uri="{FF2B5EF4-FFF2-40B4-BE49-F238E27FC236}">
                <a16:creationId xmlns:a16="http://schemas.microsoft.com/office/drawing/2014/main" id="{483B72E4-E4AD-2964-965A-193C2D0D970D}"/>
              </a:ext>
            </a:extLst>
          </p:cNvPr>
          <p:cNvGraphicFramePr>
            <a:graphicFrameLocks noGrp="1"/>
          </p:cNvGraphicFramePr>
          <p:nvPr>
            <p:extLst>
              <p:ext uri="{D42A27DB-BD31-4B8C-83A1-F6EECF244321}">
                <p14:modId xmlns:p14="http://schemas.microsoft.com/office/powerpoint/2010/main" val="1251073652"/>
              </p:ext>
            </p:extLst>
          </p:nvPr>
        </p:nvGraphicFramePr>
        <p:xfrm>
          <a:off x="3094410" y="2754242"/>
          <a:ext cx="6003179" cy="1554480"/>
        </p:xfrm>
        <a:graphic>
          <a:graphicData uri="http://schemas.openxmlformats.org/drawingml/2006/table">
            <a:tbl>
              <a:tblPr firstRow="1" bandRow="1">
                <a:tableStyleId>{5940675A-B579-460E-94D1-54222C63F5DA}</a:tableStyleId>
              </a:tblPr>
              <a:tblGrid>
                <a:gridCol w="737496">
                  <a:extLst>
                    <a:ext uri="{9D8B030D-6E8A-4147-A177-3AD203B41FA5}">
                      <a16:colId xmlns:a16="http://schemas.microsoft.com/office/drawing/2014/main" val="3132676162"/>
                    </a:ext>
                  </a:extLst>
                </a:gridCol>
                <a:gridCol w="3042745">
                  <a:extLst>
                    <a:ext uri="{9D8B030D-6E8A-4147-A177-3AD203B41FA5}">
                      <a16:colId xmlns:a16="http://schemas.microsoft.com/office/drawing/2014/main" val="116733893"/>
                    </a:ext>
                  </a:extLst>
                </a:gridCol>
                <a:gridCol w="2222938">
                  <a:extLst>
                    <a:ext uri="{9D8B030D-6E8A-4147-A177-3AD203B41FA5}">
                      <a16:colId xmlns:a16="http://schemas.microsoft.com/office/drawing/2014/main" val="3218887071"/>
                    </a:ext>
                  </a:extLst>
                </a:gridCol>
              </a:tblGrid>
              <a:tr h="370840">
                <a:tc>
                  <a:txBody>
                    <a:bodyPr/>
                    <a:lstStyle/>
                    <a:p>
                      <a:r>
                        <a:rPr lang="en-US" sz="2800" dirty="0"/>
                        <a:t>8b.</a:t>
                      </a:r>
                      <a:endParaRPr lang="en-ID"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800" b="1" dirty="0" err="1"/>
                        <a:t>mo</a:t>
                      </a:r>
                      <a:r>
                        <a:rPr lang="en-US" sz="2800" dirty="0"/>
                        <a:t>-</a:t>
                      </a:r>
                      <a:r>
                        <a:rPr lang="en-US" sz="2800" b="1" dirty="0"/>
                        <a:t>la</a:t>
                      </a:r>
                      <a:r>
                        <a:rPr lang="en-US" sz="2800" dirty="0"/>
                        <a:t>-</a:t>
                      </a:r>
                      <a:r>
                        <a:rPr lang="en-US" sz="2800" dirty="0" err="1"/>
                        <a:t>ila</a:t>
                      </a:r>
                      <a:endParaRPr lang="en-ID"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800" b="1" dirty="0"/>
                        <a:t>mu</a:t>
                      </a:r>
                      <a:r>
                        <a:rPr lang="en-US" sz="2800" dirty="0"/>
                        <a:t>-</a:t>
                      </a:r>
                      <a:r>
                        <a:rPr lang="en-US" sz="2800" dirty="0" err="1"/>
                        <a:t>toloan</a:t>
                      </a:r>
                      <a:endParaRPr lang="en-ID"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37958394"/>
                  </a:ext>
                </a:extLst>
              </a:tr>
              <a:tr h="370840">
                <a:tc>
                  <a:txBody>
                    <a:bodyPr/>
                    <a:lstStyle/>
                    <a:p>
                      <a:endParaRPr lang="en-ID"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b="1" dirty="0"/>
                        <a:t>PST</a:t>
                      </a:r>
                      <a:r>
                        <a:rPr lang="en-US" sz="2400" dirty="0"/>
                        <a:t>-</a:t>
                      </a:r>
                      <a:r>
                        <a:rPr lang="en-US" sz="2400" b="1" dirty="0"/>
                        <a:t>PERF</a:t>
                      </a:r>
                      <a:r>
                        <a:rPr lang="en-US" sz="2400" dirty="0"/>
                        <a:t>-3PL.ABS</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2400" b="1" dirty="0"/>
                        <a:t>2SG.ERG</a:t>
                      </a:r>
                      <a:r>
                        <a:rPr lang="en-US" sz="2400" dirty="0"/>
                        <a:t>-kill</a:t>
                      </a:r>
                      <a:endParaRPr lang="en-ID"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59122788"/>
                  </a:ext>
                </a:extLst>
              </a:tr>
              <a:tr h="370840">
                <a:tc>
                  <a:txBody>
                    <a:bodyPr/>
                    <a:lstStyle/>
                    <a:p>
                      <a:endParaRPr lang="en-ID" sz="280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r>
                        <a:rPr lang="en-US" sz="2800" dirty="0"/>
                        <a:t>‘You already killed them’</a:t>
                      </a:r>
                      <a:endParaRPr lang="en-ID"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sz="2800" dirty="0"/>
                    </a:p>
                  </a:txBody>
                  <a:tcPr/>
                </a:tc>
                <a:extLst>
                  <a:ext uri="{0D108BD9-81ED-4DB2-BD59-A6C34878D82A}">
                    <a16:rowId xmlns:a16="http://schemas.microsoft.com/office/drawing/2014/main" val="1304927110"/>
                  </a:ext>
                </a:extLst>
              </a:tr>
            </a:tbl>
          </a:graphicData>
        </a:graphic>
      </p:graphicFrame>
    </p:spTree>
    <p:extLst>
      <p:ext uri="{BB962C8B-B14F-4D97-AF65-F5344CB8AC3E}">
        <p14:creationId xmlns:p14="http://schemas.microsoft.com/office/powerpoint/2010/main" val="213477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55272C-F732-2962-47A9-7C73BC81C1EA}"/>
              </a:ext>
            </a:extLst>
          </p:cNvPr>
          <p:cNvSpPr>
            <a:spLocks noGrp="1"/>
          </p:cNvSpPr>
          <p:nvPr>
            <p:ph idx="1"/>
          </p:nvPr>
        </p:nvSpPr>
        <p:spPr>
          <a:xfrm>
            <a:off x="838200" y="2125166"/>
            <a:ext cx="10515600" cy="4351338"/>
          </a:xfrm>
        </p:spPr>
        <p:txBody>
          <a:bodyPr>
            <a:normAutofit/>
          </a:bodyPr>
          <a:lstStyle/>
          <a:p>
            <a:pPr marL="0" indent="0" algn="ctr">
              <a:buNone/>
            </a:pPr>
            <a:r>
              <a:rPr lang="en-US" sz="3200" dirty="0"/>
              <a:t>Through all the presented contents, our work significantly contributes to typological debates on the position of </a:t>
            </a:r>
            <a:r>
              <a:rPr lang="en-US" sz="3200" dirty="0" err="1"/>
              <a:t>Sigulai</a:t>
            </a:r>
            <a:r>
              <a:rPr lang="en-US" sz="3200" dirty="0"/>
              <a:t> among the barrier islands languages and among AN languages in general particularly dealing with syntactic alignment and voice. </a:t>
            </a:r>
          </a:p>
          <a:p>
            <a:pPr marL="0" indent="0" algn="ctr">
              <a:buNone/>
            </a:pPr>
            <a:r>
              <a:rPr lang="en-US" sz="3200" dirty="0"/>
              <a:t>This underscores the value of documenting minority languages for refining theories of alignment, agreement and argument realization.</a:t>
            </a:r>
            <a:endParaRPr lang="en-ID" sz="3200" dirty="0"/>
          </a:p>
        </p:txBody>
      </p:sp>
      <p:sp>
        <p:nvSpPr>
          <p:cNvPr id="4" name="TextBox 3">
            <a:extLst>
              <a:ext uri="{FF2B5EF4-FFF2-40B4-BE49-F238E27FC236}">
                <a16:creationId xmlns:a16="http://schemas.microsoft.com/office/drawing/2014/main" id="{ED913DFF-7671-A6F6-8D13-2E51B95A23E4}"/>
              </a:ext>
            </a:extLst>
          </p:cNvPr>
          <p:cNvSpPr txBox="1"/>
          <p:nvPr/>
        </p:nvSpPr>
        <p:spPr>
          <a:xfrm>
            <a:off x="4729656" y="804041"/>
            <a:ext cx="2317531" cy="584775"/>
          </a:xfrm>
          <a:prstGeom prst="rect">
            <a:avLst/>
          </a:prstGeom>
          <a:noFill/>
        </p:spPr>
        <p:txBody>
          <a:bodyPr wrap="square" rtlCol="0">
            <a:spAutoFit/>
          </a:bodyPr>
          <a:lstStyle/>
          <a:p>
            <a:r>
              <a:rPr lang="en-US" sz="3200" b="1" dirty="0"/>
              <a:t>EPILOGUE</a:t>
            </a:r>
            <a:endParaRPr lang="en-ID" b="1" dirty="0"/>
          </a:p>
        </p:txBody>
      </p:sp>
    </p:spTree>
    <p:extLst>
      <p:ext uri="{BB962C8B-B14F-4D97-AF65-F5344CB8AC3E}">
        <p14:creationId xmlns:p14="http://schemas.microsoft.com/office/powerpoint/2010/main" val="3465628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52A3DAE-C39F-32A0-46BE-BBC9E62265CA}"/>
              </a:ext>
            </a:extLst>
          </p:cNvPr>
          <p:cNvSpPr txBox="1"/>
          <p:nvPr/>
        </p:nvSpPr>
        <p:spPr>
          <a:xfrm>
            <a:off x="4069770" y="481560"/>
            <a:ext cx="4052459" cy="707886"/>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4000" b="1" dirty="0">
                <a:latin typeface="Amasis MT Pro Black" panose="020F0502020204030204" pitchFamily="18" charset="0"/>
              </a:rPr>
              <a:t>TERIMAKASIH</a:t>
            </a:r>
            <a:endParaRPr lang="en-ID" b="1" dirty="0">
              <a:latin typeface="Amasis MT Pro Black" panose="020F0502020204030204" pitchFamily="18" charset="0"/>
            </a:endParaRPr>
          </a:p>
        </p:txBody>
      </p:sp>
      <p:sp>
        <p:nvSpPr>
          <p:cNvPr id="3" name="TextBox 2">
            <a:extLst>
              <a:ext uri="{FF2B5EF4-FFF2-40B4-BE49-F238E27FC236}">
                <a16:creationId xmlns:a16="http://schemas.microsoft.com/office/drawing/2014/main" id="{5269CAA0-083C-A648-3C4B-426A8E70FF6D}"/>
              </a:ext>
            </a:extLst>
          </p:cNvPr>
          <p:cNvSpPr txBox="1"/>
          <p:nvPr/>
        </p:nvSpPr>
        <p:spPr>
          <a:xfrm>
            <a:off x="4047936" y="1714422"/>
            <a:ext cx="4885221" cy="707886"/>
          </a:xfrm>
          <a:prstGeom prst="rect">
            <a:avLst/>
          </a:prstGeom>
          <a:noFill/>
        </p:spPr>
        <p:txBody>
          <a:bodyPr wrap="square" rtlCol="0">
            <a:spAutoFit/>
          </a:bodyPr>
          <a:lstStyle/>
          <a:p>
            <a:r>
              <a:rPr lang="en-US" sz="4000" b="1" dirty="0">
                <a:ln w="22225">
                  <a:solidFill>
                    <a:schemeClr val="accent2"/>
                  </a:solidFill>
                  <a:prstDash val="solid"/>
                </a:ln>
                <a:solidFill>
                  <a:schemeClr val="accent2">
                    <a:lumMod val="40000"/>
                    <a:lumOff val="60000"/>
                  </a:schemeClr>
                </a:solidFill>
              </a:rPr>
              <a:t>SAUHA G</a:t>
            </a:r>
            <a:r>
              <a:rPr lang="en-US" sz="4000" b="1" dirty="0">
                <a:ln w="22225">
                  <a:solidFill>
                    <a:schemeClr val="accent2"/>
                  </a:solidFill>
                  <a:prstDash val="solid"/>
                </a:ln>
                <a:solidFill>
                  <a:schemeClr val="accent2">
                    <a:lumMod val="40000"/>
                    <a:lumOff val="60000"/>
                  </a:schemeClr>
                </a:solidFill>
                <a:latin typeface="Doulos SIL" panose="02000500070000020004" pitchFamily="2" charset="0"/>
                <a:ea typeface="Doulos SIL" panose="02000500070000020004" pitchFamily="2" charset="0"/>
                <a:cs typeface="Doulos SIL" panose="02000500070000020004" pitchFamily="2" charset="0"/>
              </a:rPr>
              <a:t>ӘL</a:t>
            </a:r>
            <a:r>
              <a:rPr lang="az-Cyrl-AZ" sz="4000" b="1" dirty="0">
                <a:ln w="22225">
                  <a:solidFill>
                    <a:schemeClr val="accent2"/>
                  </a:solidFill>
                  <a:prstDash val="solid"/>
                </a:ln>
                <a:solidFill>
                  <a:schemeClr val="accent2">
                    <a:lumMod val="40000"/>
                    <a:lumOff val="60000"/>
                  </a:schemeClr>
                </a:solidFill>
                <a:latin typeface="Doulos SIL" panose="02000500070000020004" pitchFamily="2" charset="0"/>
                <a:ea typeface="Doulos SIL" panose="02000500070000020004" pitchFamily="2" charset="0"/>
                <a:cs typeface="Doulos SIL" panose="02000500070000020004" pitchFamily="2" charset="0"/>
              </a:rPr>
              <a:t>Ә</a:t>
            </a:r>
            <a:r>
              <a:rPr lang="en-US" sz="4000" b="1" dirty="0">
                <a:ln w="22225">
                  <a:solidFill>
                    <a:schemeClr val="accent2"/>
                  </a:solidFill>
                  <a:prstDash val="solid"/>
                </a:ln>
                <a:solidFill>
                  <a:schemeClr val="accent2">
                    <a:lumMod val="40000"/>
                    <a:lumOff val="60000"/>
                  </a:schemeClr>
                </a:solidFill>
                <a:latin typeface="Doulos SIL" panose="02000500070000020004" pitchFamily="2" charset="0"/>
                <a:ea typeface="Doulos SIL" panose="02000500070000020004" pitchFamily="2" charset="0"/>
                <a:cs typeface="Doulos SIL" panose="02000500070000020004" pitchFamily="2" charset="0"/>
              </a:rPr>
              <a:t> </a:t>
            </a:r>
            <a:r>
              <a:rPr lang="en-US" sz="3200" b="1" dirty="0">
                <a:ln w="22225">
                  <a:solidFill>
                    <a:schemeClr val="accent2"/>
                  </a:solidFill>
                  <a:prstDash val="solid"/>
                </a:ln>
                <a:solidFill>
                  <a:schemeClr val="accent2">
                    <a:lumMod val="40000"/>
                    <a:lumOff val="60000"/>
                  </a:schemeClr>
                </a:solidFill>
                <a:latin typeface="Doulos SIL" panose="02000500070000020004" pitchFamily="2" charset="0"/>
                <a:ea typeface="Doulos SIL" panose="02000500070000020004" pitchFamily="2" charset="0"/>
                <a:cs typeface="Doulos SIL" panose="02000500070000020004" pitchFamily="2" charset="0"/>
              </a:rPr>
              <a:t>(</a:t>
            </a:r>
            <a:r>
              <a:rPr lang="en-US" sz="3200" b="1" dirty="0" err="1">
                <a:ln w="22225">
                  <a:solidFill>
                    <a:schemeClr val="accent2"/>
                  </a:solidFill>
                  <a:prstDash val="solid"/>
                </a:ln>
                <a:solidFill>
                  <a:schemeClr val="accent2">
                    <a:lumMod val="40000"/>
                    <a:lumOff val="60000"/>
                  </a:schemeClr>
                </a:solidFill>
                <a:latin typeface="Doulos SIL" panose="02000500070000020004" pitchFamily="2" charset="0"/>
                <a:ea typeface="Doulos SIL" panose="02000500070000020004" pitchFamily="2" charset="0"/>
                <a:cs typeface="Doulos SIL" panose="02000500070000020004" pitchFamily="2" charset="0"/>
              </a:rPr>
              <a:t>nias</a:t>
            </a:r>
            <a:r>
              <a:rPr lang="en-US" sz="3200" b="1" dirty="0">
                <a:ln w="22225">
                  <a:solidFill>
                    <a:schemeClr val="accent2"/>
                  </a:solidFill>
                  <a:prstDash val="solid"/>
                </a:ln>
                <a:solidFill>
                  <a:schemeClr val="accent2">
                    <a:lumMod val="40000"/>
                    <a:lumOff val="60000"/>
                  </a:schemeClr>
                </a:solidFill>
                <a:latin typeface="Doulos SIL" panose="02000500070000020004" pitchFamily="2" charset="0"/>
                <a:ea typeface="Doulos SIL" panose="02000500070000020004" pitchFamily="2" charset="0"/>
                <a:cs typeface="Doulos SIL" panose="02000500070000020004" pitchFamily="2" charset="0"/>
              </a:rPr>
              <a:t>)</a:t>
            </a:r>
            <a:r>
              <a:rPr lang="en-US" sz="3200" b="1" dirty="0">
                <a:ln w="22225">
                  <a:solidFill>
                    <a:schemeClr val="accent2"/>
                  </a:solidFill>
                  <a:prstDash val="solid"/>
                </a:ln>
                <a:solidFill>
                  <a:schemeClr val="accent2">
                    <a:lumMod val="40000"/>
                    <a:lumOff val="60000"/>
                  </a:schemeClr>
                </a:solidFill>
              </a:rPr>
              <a:t> </a:t>
            </a:r>
            <a:endParaRPr lang="en-ID" sz="4000" b="1" dirty="0">
              <a:ln w="22225">
                <a:solidFill>
                  <a:schemeClr val="accent2"/>
                </a:solidFill>
                <a:prstDash val="solid"/>
              </a:ln>
              <a:solidFill>
                <a:schemeClr val="accent2">
                  <a:lumMod val="40000"/>
                  <a:lumOff val="60000"/>
                </a:schemeClr>
              </a:solidFill>
            </a:endParaRPr>
          </a:p>
        </p:txBody>
      </p:sp>
      <p:sp>
        <p:nvSpPr>
          <p:cNvPr id="4" name="TextBox 3">
            <a:extLst>
              <a:ext uri="{FF2B5EF4-FFF2-40B4-BE49-F238E27FC236}">
                <a16:creationId xmlns:a16="http://schemas.microsoft.com/office/drawing/2014/main" id="{80A39588-4A72-8E9C-1D67-4175DE70CDEF}"/>
              </a:ext>
            </a:extLst>
          </p:cNvPr>
          <p:cNvSpPr txBox="1"/>
          <p:nvPr/>
        </p:nvSpPr>
        <p:spPr>
          <a:xfrm>
            <a:off x="4457394" y="5453110"/>
            <a:ext cx="3878317" cy="923330"/>
          </a:xfrm>
          <a:prstGeom prst="rect">
            <a:avLst/>
          </a:prstGeom>
          <a:noFill/>
        </p:spPr>
        <p:txBody>
          <a:bodyPr wrap="square" rtlCol="0">
            <a:spAutoFit/>
          </a:bodyPr>
          <a:lstStyle/>
          <a:p>
            <a:r>
              <a:rPr lang="en-US" sz="5400" dirty="0">
                <a:ln w="0"/>
                <a:solidFill>
                  <a:schemeClr val="accent1"/>
                </a:solidFill>
                <a:effectLst>
                  <a:outerShdw blurRad="38100" dist="25400" dir="5400000" algn="ctr" rotWithShape="0">
                    <a:srgbClr val="6E747A">
                      <a:alpha val="43000"/>
                    </a:srgbClr>
                  </a:outerShdw>
                </a:effectLst>
              </a:rPr>
              <a:t>THANK YOU</a:t>
            </a:r>
            <a:endParaRPr lang="en-ID" dirty="0"/>
          </a:p>
        </p:txBody>
      </p:sp>
      <p:sp>
        <p:nvSpPr>
          <p:cNvPr id="5" name="TextBox 4">
            <a:extLst>
              <a:ext uri="{FF2B5EF4-FFF2-40B4-BE49-F238E27FC236}">
                <a16:creationId xmlns:a16="http://schemas.microsoft.com/office/drawing/2014/main" id="{06A29E71-A9E7-B95B-F979-D583758273D4}"/>
              </a:ext>
            </a:extLst>
          </p:cNvPr>
          <p:cNvSpPr txBox="1"/>
          <p:nvPr/>
        </p:nvSpPr>
        <p:spPr>
          <a:xfrm>
            <a:off x="3787635" y="2699307"/>
            <a:ext cx="5743226" cy="923330"/>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5400" dirty="0">
                <a:effectLst>
                  <a:glow rad="63500">
                    <a:schemeClr val="accent5">
                      <a:satMod val="175000"/>
                      <a:alpha val="40000"/>
                    </a:schemeClr>
                  </a:glow>
                </a:effectLst>
              </a:rPr>
              <a:t>TARIMOKASI </a:t>
            </a:r>
            <a:r>
              <a:rPr lang="en-US" sz="3200" dirty="0">
                <a:effectLst>
                  <a:glow rad="63500">
                    <a:schemeClr val="accent5">
                      <a:satMod val="175000"/>
                      <a:alpha val="40000"/>
                    </a:schemeClr>
                  </a:glow>
                </a:effectLst>
              </a:rPr>
              <a:t>(</a:t>
            </a:r>
            <a:r>
              <a:rPr lang="en-US" sz="3200" dirty="0" err="1">
                <a:effectLst>
                  <a:glow rad="63500">
                    <a:schemeClr val="accent5">
                      <a:satMod val="175000"/>
                      <a:alpha val="40000"/>
                    </a:schemeClr>
                  </a:glow>
                </a:effectLst>
              </a:rPr>
              <a:t>sigulai</a:t>
            </a:r>
            <a:r>
              <a:rPr lang="en-US" sz="3200" dirty="0">
                <a:effectLst>
                  <a:glow rad="63500">
                    <a:schemeClr val="accent5">
                      <a:satMod val="175000"/>
                      <a:alpha val="40000"/>
                    </a:schemeClr>
                  </a:glow>
                </a:effectLst>
              </a:rPr>
              <a:t>)</a:t>
            </a:r>
            <a:endParaRPr lang="en-ID" sz="5400" dirty="0">
              <a:effectLst>
                <a:glow rad="63500">
                  <a:schemeClr val="accent5">
                    <a:satMod val="175000"/>
                    <a:alpha val="40000"/>
                  </a:schemeClr>
                </a:glow>
              </a:effectLst>
            </a:endParaRPr>
          </a:p>
        </p:txBody>
      </p:sp>
      <p:sp>
        <p:nvSpPr>
          <p:cNvPr id="6" name="TextBox 5">
            <a:extLst>
              <a:ext uri="{FF2B5EF4-FFF2-40B4-BE49-F238E27FC236}">
                <a16:creationId xmlns:a16="http://schemas.microsoft.com/office/drawing/2014/main" id="{FADB84B6-4264-CB48-BF62-24659377C055}"/>
              </a:ext>
            </a:extLst>
          </p:cNvPr>
          <p:cNvSpPr txBox="1"/>
          <p:nvPr/>
        </p:nvSpPr>
        <p:spPr>
          <a:xfrm>
            <a:off x="3173827" y="4047643"/>
            <a:ext cx="7306604" cy="769441"/>
          </a:xfrm>
          <a:prstGeom prst="rect">
            <a:avLst/>
          </a:prstGeom>
          <a:noFill/>
        </p:spPr>
        <p:txBody>
          <a:bodyPr wrap="square" rtlCol="0">
            <a:spAutoFit/>
          </a:bodyPr>
          <a:lstStyle/>
          <a:p>
            <a:r>
              <a:rPr lang="en-US" sz="44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SURA’ SABEU </a:t>
            </a:r>
            <a:r>
              <a:rPr lang="en-US" sz="32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a:t>
            </a:r>
            <a:r>
              <a:rPr lang="en-US" sz="3200" b="1" dirty="0" err="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sipora-mentawai</a:t>
            </a:r>
            <a:r>
              <a:rPr lang="en-US" sz="32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a:t>
            </a:r>
            <a:endParaRPr lang="en-ID" dirty="0"/>
          </a:p>
        </p:txBody>
      </p:sp>
    </p:spTree>
    <p:extLst>
      <p:ext uri="{BB962C8B-B14F-4D97-AF65-F5344CB8AC3E}">
        <p14:creationId xmlns:p14="http://schemas.microsoft.com/office/powerpoint/2010/main" val="1836209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82647-1B61-0368-0C38-49FADCA0DF2C}"/>
              </a:ext>
            </a:extLst>
          </p:cNvPr>
          <p:cNvSpPr>
            <a:spLocks noGrp="1"/>
          </p:cNvSpPr>
          <p:nvPr>
            <p:ph type="title"/>
          </p:nvPr>
        </p:nvSpPr>
        <p:spPr>
          <a:xfrm>
            <a:off x="838200" y="144407"/>
            <a:ext cx="10515600" cy="659634"/>
          </a:xfrm>
        </p:spPr>
        <p:txBody>
          <a:bodyPr>
            <a:normAutofit fontScale="90000"/>
          </a:bodyPr>
          <a:lstStyle/>
          <a:p>
            <a:r>
              <a:rPr lang="en-US" dirty="0"/>
              <a:t>References</a:t>
            </a:r>
            <a:endParaRPr lang="en-ID" dirty="0"/>
          </a:p>
        </p:txBody>
      </p:sp>
      <p:sp>
        <p:nvSpPr>
          <p:cNvPr id="3" name="Content Placeholder 2">
            <a:extLst>
              <a:ext uri="{FF2B5EF4-FFF2-40B4-BE49-F238E27FC236}">
                <a16:creationId xmlns:a16="http://schemas.microsoft.com/office/drawing/2014/main" id="{825825D9-C516-3DE6-96C0-4B41B704ED49}"/>
              </a:ext>
            </a:extLst>
          </p:cNvPr>
          <p:cNvSpPr>
            <a:spLocks noGrp="1"/>
          </p:cNvSpPr>
          <p:nvPr>
            <p:ph idx="1"/>
          </p:nvPr>
        </p:nvSpPr>
        <p:spPr>
          <a:xfrm>
            <a:off x="838200" y="804041"/>
            <a:ext cx="10515600" cy="5688833"/>
          </a:xfrm>
        </p:spPr>
        <p:txBody>
          <a:bodyPr>
            <a:normAutofit fontScale="55000" lnSpcReduction="20000"/>
          </a:bodyPr>
          <a:lstStyle/>
          <a:p>
            <a:pPr marL="441325" indent="-441325">
              <a:lnSpc>
                <a:spcPct val="120000"/>
              </a:lnSpc>
              <a:spcBef>
                <a:spcPts val="0"/>
              </a:spcBef>
              <a:buNone/>
            </a:pPr>
            <a:r>
              <a:rPr lang="en-US" dirty="0"/>
              <a:t>Arka, I Wayan. 2024. "Attrition of </a:t>
            </a:r>
            <a:r>
              <a:rPr lang="en-US" dirty="0" err="1"/>
              <a:t>Symmetricality</a:t>
            </a:r>
            <a:r>
              <a:rPr lang="en-US" dirty="0"/>
              <a:t> in the Austronesian Voice System: Insights from Indonesia's Barrier Islands Languages and Beyond." International Conference of the Association for Linguistic Typology (ALT XV), NTU Singapore, 4-6 December 2024.</a:t>
            </a:r>
            <a:endParaRPr lang="en-ID" dirty="0"/>
          </a:p>
          <a:p>
            <a:pPr marL="441325" indent="-441325">
              <a:lnSpc>
                <a:spcPct val="120000"/>
              </a:lnSpc>
              <a:spcBef>
                <a:spcPts val="0"/>
              </a:spcBef>
              <a:buNone/>
            </a:pPr>
            <a:r>
              <a:rPr lang="en-US" dirty="0"/>
              <a:t>Arka, I Wayan, Ash </a:t>
            </a:r>
            <a:r>
              <a:rPr lang="en-US" dirty="0" err="1"/>
              <a:t>Asudeh</a:t>
            </a:r>
            <a:r>
              <a:rPr lang="en-US" dirty="0"/>
              <a:t>, and Tracy Holloway-King. 2021. </a:t>
            </a:r>
            <a:r>
              <a:rPr lang="en-US" i="1" dirty="0"/>
              <a:t>Modular Design of Grammar: linguistics on the edge</a:t>
            </a:r>
            <a:r>
              <a:rPr lang="en-US" dirty="0"/>
              <a:t>.</a:t>
            </a:r>
            <a:r>
              <a:rPr lang="en-ID" dirty="0"/>
              <a:t> </a:t>
            </a:r>
            <a:r>
              <a:rPr lang="en-US" dirty="0"/>
              <a:t>Oxford: Oxford University Press.</a:t>
            </a:r>
            <a:endParaRPr lang="en-ID" dirty="0"/>
          </a:p>
          <a:p>
            <a:pPr marL="0" indent="0">
              <a:lnSpc>
                <a:spcPct val="120000"/>
              </a:lnSpc>
              <a:spcBef>
                <a:spcPts val="0"/>
              </a:spcBef>
              <a:buNone/>
            </a:pPr>
            <a:r>
              <a:rPr lang="en-US" dirty="0"/>
              <a:t>Billings, Blaine, and Bradley McDonnell. 2024. "Sumatran." </a:t>
            </a:r>
            <a:r>
              <a:rPr lang="en-US" i="1" dirty="0"/>
              <a:t>Oceanic Linguistics </a:t>
            </a:r>
            <a:r>
              <a:rPr lang="en-US" dirty="0"/>
              <a:t>63 (1):112-174.</a:t>
            </a:r>
            <a:endParaRPr lang="en-ID" dirty="0"/>
          </a:p>
          <a:p>
            <a:pPr marL="441325" indent="-441325">
              <a:lnSpc>
                <a:spcPct val="120000"/>
              </a:lnSpc>
              <a:spcBef>
                <a:spcPts val="0"/>
              </a:spcBef>
              <a:buNone/>
            </a:pPr>
            <a:r>
              <a:rPr lang="en-US" dirty="0" err="1"/>
              <a:t>Börjars</a:t>
            </a:r>
            <a:r>
              <a:rPr lang="en-US" dirty="0"/>
              <a:t>, Kersti , Rachel Nordlinger, and Louisa Sadler. 2019. </a:t>
            </a:r>
            <a:r>
              <a:rPr lang="en-US" i="1" dirty="0"/>
              <a:t>Lexical-Functional Grammar: An Introduction</a:t>
            </a:r>
            <a:r>
              <a:rPr lang="en-US" dirty="0"/>
              <a:t>.</a:t>
            </a:r>
            <a:r>
              <a:rPr lang="en-ID" dirty="0"/>
              <a:t> </a:t>
            </a:r>
            <a:r>
              <a:rPr lang="en-US" dirty="0"/>
              <a:t>Cambridge: Cambridge University Press</a:t>
            </a:r>
            <a:endParaRPr lang="en-ID" dirty="0"/>
          </a:p>
          <a:p>
            <a:pPr marL="0" indent="0">
              <a:lnSpc>
                <a:spcPct val="120000"/>
              </a:lnSpc>
              <a:spcBef>
                <a:spcPts val="0"/>
              </a:spcBef>
              <a:buNone/>
            </a:pPr>
            <a:r>
              <a:rPr lang="en-US" dirty="0"/>
              <a:t>Brown, Lea. 2001. "A grammar of </a:t>
            </a:r>
            <a:r>
              <a:rPr lang="en-US" dirty="0" err="1"/>
              <a:t>Nias</a:t>
            </a:r>
            <a:r>
              <a:rPr lang="en-US" dirty="0"/>
              <a:t> </a:t>
            </a:r>
            <a:r>
              <a:rPr lang="en-US" dirty="0" err="1"/>
              <a:t>Selatan."PhD</a:t>
            </a:r>
            <a:r>
              <a:rPr lang="en-US" dirty="0"/>
              <a:t> Thesis, the University of Sydney.</a:t>
            </a:r>
            <a:endParaRPr lang="en-ID" dirty="0"/>
          </a:p>
          <a:p>
            <a:pPr marL="0" indent="0">
              <a:lnSpc>
                <a:spcPct val="120000"/>
              </a:lnSpc>
              <a:spcBef>
                <a:spcPts val="0"/>
              </a:spcBef>
              <a:buNone/>
            </a:pPr>
            <a:r>
              <a:rPr lang="en-US" dirty="0"/>
              <a:t>Edwards, Owen. 2015. "The position of </a:t>
            </a:r>
            <a:r>
              <a:rPr lang="en-US" dirty="0" err="1"/>
              <a:t>Enggano</a:t>
            </a:r>
            <a:r>
              <a:rPr lang="en-US" dirty="0"/>
              <a:t> within Austronesian." </a:t>
            </a:r>
            <a:r>
              <a:rPr lang="en-US" i="1" dirty="0"/>
              <a:t>Oceanic Linguistics </a:t>
            </a:r>
            <a:r>
              <a:rPr lang="en-US" dirty="0"/>
              <a:t>54 (1):54-109.</a:t>
            </a:r>
            <a:endParaRPr lang="en-ID" dirty="0"/>
          </a:p>
          <a:p>
            <a:pPr marL="441325" indent="-441325">
              <a:lnSpc>
                <a:spcPct val="120000"/>
              </a:lnSpc>
              <a:spcBef>
                <a:spcPts val="0"/>
              </a:spcBef>
              <a:buNone/>
            </a:pPr>
            <a:r>
              <a:rPr lang="en-US" dirty="0" err="1"/>
              <a:t>Erlewin</a:t>
            </a:r>
            <a:r>
              <a:rPr lang="en-US" dirty="0"/>
              <a:t>, M.Y., Levin, Theodore., van Urk, Coppe. 2017. Ergativity and Austronesian-</a:t>
            </a:r>
            <a:r>
              <a:rPr lang="en-US" dirty="0" err="1"/>
              <a:t>Tyoe</a:t>
            </a:r>
            <a:r>
              <a:rPr lang="en-US" dirty="0"/>
              <a:t> Voice System (Chapter 16). In Coon, J., Massam, D., Travis, L.D.  </a:t>
            </a:r>
            <a:r>
              <a:rPr lang="en-US" i="1" dirty="0"/>
              <a:t>The Oxford Handbook of Ergativity</a:t>
            </a:r>
            <a:r>
              <a:rPr lang="en-US" dirty="0"/>
              <a:t>. Oxford University Press, United Kingdom. pp. 373 – 396. </a:t>
            </a:r>
          </a:p>
          <a:p>
            <a:pPr marL="441325" indent="-441325">
              <a:lnSpc>
                <a:spcPct val="120000"/>
              </a:lnSpc>
              <a:spcBef>
                <a:spcPts val="0"/>
              </a:spcBef>
              <a:buNone/>
            </a:pPr>
            <a:r>
              <a:rPr lang="en-US" dirty="0"/>
              <a:t>Evans, Nicholas, and Stephen C Levinson. 2009. "The myth of language universals: language diversity and its importance for cognitive science." </a:t>
            </a:r>
            <a:r>
              <a:rPr lang="en-US" i="1" dirty="0"/>
              <a:t>Behavioral and Brain Sciences </a:t>
            </a:r>
            <a:r>
              <a:rPr lang="en-US" dirty="0"/>
              <a:t>32:429-492.</a:t>
            </a:r>
            <a:endParaRPr lang="en-ID" dirty="0"/>
          </a:p>
          <a:p>
            <a:pPr marL="441325" indent="-441325">
              <a:lnSpc>
                <a:spcPct val="120000"/>
              </a:lnSpc>
              <a:spcBef>
                <a:spcPts val="0"/>
              </a:spcBef>
              <a:buNone/>
            </a:pPr>
            <a:r>
              <a:rPr lang="en-US" dirty="0"/>
              <a:t>Hemmings, Charlotte. to appear. "Verbal morphosyntax in </a:t>
            </a:r>
            <a:r>
              <a:rPr lang="en-US" dirty="0" err="1"/>
              <a:t>Enggano</a:t>
            </a:r>
            <a:r>
              <a:rPr lang="en-US" dirty="0"/>
              <a:t> " In </a:t>
            </a:r>
            <a:r>
              <a:rPr lang="en-US" i="1" dirty="0" err="1"/>
              <a:t>Enggano</a:t>
            </a:r>
            <a:r>
              <a:rPr lang="en-US" i="1" dirty="0"/>
              <a:t>: Historical and Contemporary Perspectives</a:t>
            </a:r>
            <a:r>
              <a:rPr lang="en-US" dirty="0"/>
              <a:t>, edited by I W. Arka, M. Dalrymple and C. Hemmings. Canberra: EL Publishing.</a:t>
            </a:r>
            <a:endParaRPr lang="en-ID" dirty="0"/>
          </a:p>
          <a:p>
            <a:pPr marL="441325" indent="-441325">
              <a:lnSpc>
                <a:spcPct val="120000"/>
              </a:lnSpc>
              <a:spcBef>
                <a:spcPts val="0"/>
              </a:spcBef>
              <a:buNone/>
            </a:pPr>
            <a:r>
              <a:rPr lang="en-US" dirty="0"/>
              <a:t>Hemmings, Charlotte, and Mary Dalrymple. to appear. "Relative clauses in </a:t>
            </a:r>
            <a:r>
              <a:rPr lang="en-US" dirty="0" err="1"/>
              <a:t>Enggano</a:t>
            </a:r>
            <a:r>
              <a:rPr lang="en-US" dirty="0"/>
              <a:t>." In </a:t>
            </a:r>
            <a:r>
              <a:rPr lang="en-US" i="1" dirty="0" err="1"/>
              <a:t>Enggano</a:t>
            </a:r>
            <a:r>
              <a:rPr lang="en-US" i="1" dirty="0"/>
              <a:t>: Historical and Contemporary Perspectives</a:t>
            </a:r>
            <a:r>
              <a:rPr lang="en-US" dirty="0"/>
              <a:t>, edited by I W. Arka, M. Dalrymple and C. Hemmings. Canberra: EL Publishing.</a:t>
            </a:r>
            <a:endParaRPr lang="en-ID" dirty="0"/>
          </a:p>
          <a:p>
            <a:pPr marL="441325" indent="-441325">
              <a:lnSpc>
                <a:spcPct val="120000"/>
              </a:lnSpc>
              <a:spcBef>
                <a:spcPts val="0"/>
              </a:spcBef>
              <a:buNone/>
            </a:pPr>
            <a:r>
              <a:rPr lang="en-US" dirty="0"/>
              <a:t>Nichols, Johanna, and Balthasar Bickel. 2013. " Locus of Marking in the Clause." In </a:t>
            </a:r>
            <a:r>
              <a:rPr lang="en-US" i="1" dirty="0"/>
              <a:t>WALS Online (v2020.4) </a:t>
            </a:r>
            <a:r>
              <a:rPr lang="en-US" dirty="0"/>
              <a:t>edited by Matthew S. Dryer and Martin </a:t>
            </a:r>
            <a:r>
              <a:rPr lang="en-US" dirty="0" err="1"/>
              <a:t>Haspelmath</a:t>
            </a:r>
            <a:r>
              <a:rPr lang="en-US" dirty="0"/>
              <a:t>. </a:t>
            </a:r>
            <a:r>
              <a:rPr lang="en-US" u="sng" dirty="0">
                <a:hlinkClick r:id="rId2"/>
              </a:rPr>
              <a:t>https://doi.org/10.5281/zenodo.13950591</a:t>
            </a:r>
            <a:r>
              <a:rPr lang="en-US" dirty="0"/>
              <a:t>; Available online at </a:t>
            </a:r>
            <a:r>
              <a:rPr lang="en-US" u="sng" dirty="0">
                <a:hlinkClick r:id="rId3"/>
              </a:rPr>
              <a:t>http://wals.info/chapter/23</a:t>
            </a:r>
            <a:r>
              <a:rPr lang="en-US" dirty="0">
                <a:hlinkClick r:id="rId3"/>
              </a:rPr>
              <a:t>,</a:t>
            </a:r>
            <a:r>
              <a:rPr lang="en-US" dirty="0"/>
              <a:t> Accessed on 2025-06-18.</a:t>
            </a:r>
          </a:p>
          <a:p>
            <a:pPr marL="441325" indent="-441325">
              <a:lnSpc>
                <a:spcPct val="120000"/>
              </a:lnSpc>
              <a:spcBef>
                <a:spcPts val="0"/>
              </a:spcBef>
              <a:buNone/>
            </a:pPr>
            <a:r>
              <a:rPr lang="en-US" dirty="0"/>
              <a:t>Ross, Malcolm. 2002. The history and transitivity of western Austronesian voice and voice-marking. In Wouk, Fay &amp; Malcolm Ross (eds.), </a:t>
            </a:r>
            <a:r>
              <a:rPr lang="en-US" i="1" dirty="0"/>
              <a:t>The history and typology of western Austronesian voice systems</a:t>
            </a:r>
            <a:r>
              <a:rPr lang="en-US" dirty="0"/>
              <a:t>. Canberra: Pacific Linguistics. pp.17 – 62. </a:t>
            </a:r>
            <a:endParaRPr lang="en-ID" dirty="0"/>
          </a:p>
          <a:p>
            <a:pPr marL="0" indent="0">
              <a:lnSpc>
                <a:spcPct val="120000"/>
              </a:lnSpc>
              <a:spcBef>
                <a:spcPts val="0"/>
              </a:spcBef>
              <a:buNone/>
            </a:pPr>
            <a:r>
              <a:rPr lang="en-US" dirty="0" err="1"/>
              <a:t>Siewierska</a:t>
            </a:r>
            <a:r>
              <a:rPr lang="en-US" dirty="0"/>
              <a:t>, Anna. 2004. </a:t>
            </a:r>
            <a:r>
              <a:rPr lang="en-US" i="1" dirty="0"/>
              <a:t>Person</a:t>
            </a:r>
            <a:r>
              <a:rPr lang="en-US" dirty="0"/>
              <a:t>. Cambridge: Cambridge University Press. </a:t>
            </a:r>
            <a:endParaRPr lang="en-ID" dirty="0"/>
          </a:p>
          <a:p>
            <a:pPr marL="0" indent="0">
              <a:buNone/>
            </a:pPr>
            <a:endParaRPr lang="en-ID" dirty="0"/>
          </a:p>
        </p:txBody>
      </p:sp>
    </p:spTree>
    <p:extLst>
      <p:ext uri="{BB962C8B-B14F-4D97-AF65-F5344CB8AC3E}">
        <p14:creationId xmlns:p14="http://schemas.microsoft.com/office/powerpoint/2010/main" val="24562827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D7870-5716-0988-1556-5DD902B05E54}"/>
              </a:ext>
            </a:extLst>
          </p:cNvPr>
          <p:cNvSpPr>
            <a:spLocks noGrp="1"/>
          </p:cNvSpPr>
          <p:nvPr>
            <p:ph type="title"/>
          </p:nvPr>
        </p:nvSpPr>
        <p:spPr>
          <a:xfrm>
            <a:off x="8435227" y="4330894"/>
            <a:ext cx="2301090" cy="1297115"/>
          </a:xfrm>
        </p:spPr>
        <p:txBody>
          <a:bodyPr vert="horz" lIns="91440" tIns="45720" rIns="91440" bIns="45720" rtlCol="0" anchor="t">
            <a:normAutofit/>
          </a:bodyPr>
          <a:lstStyle/>
          <a:p>
            <a:r>
              <a:rPr lang="en-US" sz="5400" b="1" kern="1200" dirty="0">
                <a:solidFill>
                  <a:schemeClr val="tx2"/>
                </a:solidFill>
                <a:latin typeface="+mj-lt"/>
                <a:ea typeface="+mj-ea"/>
                <a:cs typeface="+mj-cs"/>
              </a:rPr>
              <a:t>Q &amp; A</a:t>
            </a:r>
          </a:p>
        </p:txBody>
      </p:sp>
      <p:pic>
        <p:nvPicPr>
          <p:cNvPr id="6" name="Graphic 5" descr="Questions">
            <a:extLst>
              <a:ext uri="{FF2B5EF4-FFF2-40B4-BE49-F238E27FC236}">
                <a16:creationId xmlns:a16="http://schemas.microsoft.com/office/drawing/2014/main" id="{13928130-585D-5544-9C85-58F88353DF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spTree>
    <p:extLst>
      <p:ext uri="{BB962C8B-B14F-4D97-AF65-F5344CB8AC3E}">
        <p14:creationId xmlns:p14="http://schemas.microsoft.com/office/powerpoint/2010/main" val="2044035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E2B01-0798-F879-1835-4A7D0C22164B}"/>
              </a:ext>
            </a:extLst>
          </p:cNvPr>
          <p:cNvSpPr>
            <a:spLocks noGrp="1"/>
          </p:cNvSpPr>
          <p:nvPr>
            <p:ph type="title"/>
          </p:nvPr>
        </p:nvSpPr>
        <p:spPr>
          <a:xfrm>
            <a:off x="838200" y="365126"/>
            <a:ext cx="10515600" cy="643868"/>
          </a:xfrm>
        </p:spPr>
        <p:txBody>
          <a:bodyPr>
            <a:normAutofit fontScale="90000"/>
          </a:bodyPr>
          <a:lstStyle/>
          <a:p>
            <a:r>
              <a:rPr lang="en-US" dirty="0">
                <a:latin typeface="Amasis MT Pro Black" panose="02040A04050005020304" pitchFamily="18" charset="0"/>
              </a:rPr>
              <a:t>Background </a:t>
            </a:r>
            <a:endParaRPr lang="en-ID" dirty="0"/>
          </a:p>
        </p:txBody>
      </p:sp>
      <p:sp>
        <p:nvSpPr>
          <p:cNvPr id="3" name="Content Placeholder 2">
            <a:extLst>
              <a:ext uri="{FF2B5EF4-FFF2-40B4-BE49-F238E27FC236}">
                <a16:creationId xmlns:a16="http://schemas.microsoft.com/office/drawing/2014/main" id="{76FAB19C-7C88-4D7A-350A-A2F4AE347642}"/>
              </a:ext>
            </a:extLst>
          </p:cNvPr>
          <p:cNvSpPr>
            <a:spLocks noGrp="1"/>
          </p:cNvSpPr>
          <p:nvPr>
            <p:ph idx="1"/>
          </p:nvPr>
        </p:nvSpPr>
        <p:spPr>
          <a:xfrm>
            <a:off x="838200" y="1150883"/>
            <a:ext cx="10515600" cy="5341992"/>
          </a:xfrm>
        </p:spPr>
        <p:txBody>
          <a:bodyPr>
            <a:normAutofit lnSpcReduction="10000"/>
          </a:bodyPr>
          <a:lstStyle/>
          <a:p>
            <a:pPr marL="361950" indent="-361950">
              <a:lnSpc>
                <a:spcPct val="100000"/>
              </a:lnSpc>
              <a:spcBef>
                <a:spcPts val="0"/>
              </a:spcBef>
              <a:buFont typeface="Wingdings" panose="05000000000000000000" pitchFamily="2" charset="2"/>
              <a:buChar char="q"/>
            </a:pPr>
            <a:r>
              <a:rPr lang="en-US" dirty="0" err="1">
                <a:ea typeface="Calibri" panose="020F0502020204030204" pitchFamily="34" charset="0"/>
                <a:cs typeface="Calibri" panose="020F0502020204030204" pitchFamily="34" charset="0"/>
              </a:rPr>
              <a:t>Sigulai</a:t>
            </a:r>
            <a:r>
              <a:rPr lang="en-US" dirty="0">
                <a:ea typeface="Calibri" panose="020F0502020204030204" pitchFamily="34" charset="0"/>
                <a:cs typeface="Calibri" panose="020F0502020204030204" pitchFamily="34" charset="0"/>
              </a:rPr>
              <a:t> (ISO 639, </a:t>
            </a:r>
            <a:r>
              <a:rPr lang="en-US" dirty="0" err="1">
                <a:ea typeface="Calibri" panose="020F0502020204030204" pitchFamily="34" charset="0"/>
                <a:cs typeface="Calibri" panose="020F0502020204030204" pitchFamily="34" charset="0"/>
              </a:rPr>
              <a:t>skh</a:t>
            </a:r>
            <a:r>
              <a:rPr lang="en-US" dirty="0">
                <a:ea typeface="Calibri" panose="020F0502020204030204" pitchFamily="34" charset="0"/>
                <a:cs typeface="Calibri" panose="020F0502020204030204" pitchFamily="34" charset="0"/>
              </a:rPr>
              <a:t>: </a:t>
            </a:r>
            <a:r>
              <a:rPr lang="en-US" dirty="0">
                <a:ea typeface="Doulos SIL" panose="02000500070000020004" pitchFamily="2" charset="0"/>
                <a:cs typeface="Doulos SIL" panose="02000500070000020004" pitchFamily="2" charset="0"/>
              </a:rPr>
              <a:t>⁓</a:t>
            </a:r>
            <a:r>
              <a:rPr lang="en-US" dirty="0">
                <a:ea typeface="Calibri" panose="020F0502020204030204" pitchFamily="34" charset="0"/>
                <a:cs typeface="Calibri" panose="020F0502020204030204" pitchFamily="34" charset="0"/>
              </a:rPr>
              <a:t>20,000 speakers) is spoken in the northwestern sides of Simeulue island, Aceh province – Indonesia, covering three subdistricts (</a:t>
            </a:r>
            <a:r>
              <a:rPr lang="en-US" dirty="0" err="1">
                <a:ea typeface="Calibri" panose="020F0502020204030204" pitchFamily="34" charset="0"/>
                <a:cs typeface="Calibri" panose="020F0502020204030204" pitchFamily="34" charset="0"/>
              </a:rPr>
              <a:t>kecamatan</a:t>
            </a:r>
            <a:r>
              <a:rPr lang="en-US" dirty="0">
                <a:ea typeface="Calibri" panose="020F0502020204030204" pitchFamily="34" charset="0"/>
                <a:cs typeface="Calibri" panose="020F0502020204030204" pitchFamily="34" charset="0"/>
              </a:rPr>
              <a:t>), that is, West Simeulue, </a:t>
            </a:r>
            <a:r>
              <a:rPr lang="en-US" dirty="0" err="1">
                <a:ea typeface="Calibri" panose="020F0502020204030204" pitchFamily="34" charset="0"/>
                <a:cs typeface="Calibri" panose="020F0502020204030204" pitchFamily="34" charset="0"/>
              </a:rPr>
              <a:t>Alafan</a:t>
            </a:r>
            <a:r>
              <a:rPr lang="en-US" dirty="0">
                <a:ea typeface="Calibri" panose="020F0502020204030204" pitchFamily="34" charset="0"/>
                <a:cs typeface="Calibri" panose="020F0502020204030204" pitchFamily="34" charset="0"/>
              </a:rPr>
              <a:t> and Salang. </a:t>
            </a:r>
          </a:p>
          <a:p>
            <a:pPr>
              <a:lnSpc>
                <a:spcPct val="100000"/>
              </a:lnSpc>
              <a:spcBef>
                <a:spcPts val="0"/>
              </a:spcBef>
              <a:buFont typeface="Wingdings" panose="05000000000000000000" pitchFamily="2" charset="2"/>
              <a:buChar char="q"/>
            </a:pPr>
            <a:r>
              <a:rPr lang="en-US" dirty="0">
                <a:ea typeface="Calibri" panose="020F0502020204030204" pitchFamily="34" charset="0"/>
                <a:cs typeface="Calibri" panose="020F0502020204030204" pitchFamily="34" charset="0"/>
              </a:rPr>
              <a:t> It typologically belongs to Central Barrier Islands subgroup of Sumatran languages, under the Malayo-Polynesian group, including </a:t>
            </a:r>
            <a:r>
              <a:rPr lang="en-US" dirty="0" err="1">
                <a:ea typeface="Calibri" panose="020F0502020204030204" pitchFamily="34" charset="0"/>
                <a:cs typeface="Calibri" panose="020F0502020204030204" pitchFamily="34" charset="0"/>
              </a:rPr>
              <a:t>Nias</a:t>
            </a:r>
            <a:r>
              <a:rPr lang="en-US" dirty="0">
                <a:ea typeface="Calibri" panose="020F0502020204030204" pitchFamily="34" charset="0"/>
                <a:cs typeface="Calibri" panose="020F0502020204030204" pitchFamily="34" charset="0"/>
              </a:rPr>
              <a:t> (</a:t>
            </a:r>
            <a:r>
              <a:rPr lang="en-US" dirty="0" err="1">
                <a:ea typeface="Calibri" panose="020F0502020204030204" pitchFamily="34" charset="0"/>
                <a:cs typeface="Calibri" panose="020F0502020204030204" pitchFamily="34" charset="0"/>
              </a:rPr>
              <a:t>Hammarström</a:t>
            </a:r>
            <a:r>
              <a:rPr lang="en-US" dirty="0">
                <a:ea typeface="Calibri" panose="020F0502020204030204" pitchFamily="34" charset="0"/>
                <a:cs typeface="Calibri" panose="020F0502020204030204" pitchFamily="34" charset="0"/>
              </a:rPr>
              <a:t> et al 2024 ; Billings &amp; McDonnell 2024). </a:t>
            </a:r>
          </a:p>
          <a:p>
            <a:pPr>
              <a:lnSpc>
                <a:spcPct val="100000"/>
              </a:lnSpc>
              <a:spcBef>
                <a:spcPts val="0"/>
              </a:spcBef>
              <a:buFont typeface="Wingdings" panose="05000000000000000000" pitchFamily="2" charset="2"/>
              <a:buChar char="q"/>
            </a:pPr>
            <a:r>
              <a:rPr lang="en-US" dirty="0">
                <a:ea typeface="Calibri" panose="020F0502020204030204" pitchFamily="34" charset="0"/>
                <a:cs typeface="Calibri" panose="020F0502020204030204" pitchFamily="34" charset="0"/>
              </a:rPr>
              <a:t> </a:t>
            </a:r>
            <a:r>
              <a:rPr lang="en-US" dirty="0" err="1">
                <a:ea typeface="Calibri" panose="020F0502020204030204" pitchFamily="34" charset="0"/>
                <a:cs typeface="Calibri" panose="020F0502020204030204" pitchFamily="34" charset="0"/>
              </a:rPr>
              <a:t>Sigulai</a:t>
            </a:r>
            <a:r>
              <a:rPr lang="en-US" dirty="0">
                <a:ea typeface="Calibri" panose="020F0502020204030204" pitchFamily="34" charset="0"/>
                <a:cs typeface="Calibri" panose="020F0502020204030204" pitchFamily="34" charset="0"/>
              </a:rPr>
              <a:t> speakers are around 10,000 who are all Muslims. </a:t>
            </a:r>
          </a:p>
          <a:p>
            <a:pPr>
              <a:lnSpc>
                <a:spcPct val="100000"/>
              </a:lnSpc>
              <a:spcBef>
                <a:spcPts val="0"/>
              </a:spcBef>
              <a:buFont typeface="Wingdings" panose="05000000000000000000" pitchFamily="2" charset="2"/>
              <a:buChar char="q"/>
            </a:pPr>
            <a:r>
              <a:rPr lang="en-US" dirty="0">
                <a:ea typeface="Calibri" panose="020F0502020204030204" pitchFamily="34" charset="0"/>
                <a:cs typeface="Calibri" panose="020F0502020204030204" pitchFamily="34" charset="0"/>
              </a:rPr>
              <a:t> This language is marginalized by neighboring languages’ speakers, indicated by the speakers’ reluctance to acquire </a:t>
            </a:r>
            <a:r>
              <a:rPr lang="en-US" dirty="0" err="1">
                <a:ea typeface="Calibri" panose="020F0502020204030204" pitchFamily="34" charset="0"/>
                <a:cs typeface="Calibri" panose="020F0502020204030204" pitchFamily="34" charset="0"/>
              </a:rPr>
              <a:t>Sigulai</a:t>
            </a:r>
            <a:r>
              <a:rPr lang="en-US" dirty="0">
                <a:ea typeface="Calibri" panose="020F0502020204030204" pitchFamily="34" charset="0"/>
                <a:cs typeface="Calibri" panose="020F0502020204030204" pitchFamily="34" charset="0"/>
              </a:rPr>
              <a:t> and some pejorative labels attached to the language.</a:t>
            </a:r>
          </a:p>
          <a:p>
            <a:pPr>
              <a:lnSpc>
                <a:spcPct val="100000"/>
              </a:lnSpc>
              <a:spcBef>
                <a:spcPts val="0"/>
              </a:spcBef>
              <a:buFont typeface="Wingdings" panose="05000000000000000000" pitchFamily="2" charset="2"/>
              <a:buChar char="q"/>
            </a:pPr>
            <a:r>
              <a:rPr lang="en-US" dirty="0">
                <a:ea typeface="Calibri" panose="020F0502020204030204" pitchFamily="34" charset="0"/>
                <a:cs typeface="Calibri" panose="020F0502020204030204" pitchFamily="34" charset="0"/>
              </a:rPr>
              <a:t> </a:t>
            </a:r>
            <a:r>
              <a:rPr lang="en-US" dirty="0" err="1">
                <a:ea typeface="Calibri" panose="020F0502020204030204" pitchFamily="34" charset="0"/>
                <a:cs typeface="Calibri" panose="020F0502020204030204" pitchFamily="34" charset="0"/>
              </a:rPr>
              <a:t>Sigulai</a:t>
            </a:r>
            <a:r>
              <a:rPr lang="en-US" dirty="0">
                <a:ea typeface="Calibri" panose="020F0502020204030204" pitchFamily="34" charset="0"/>
                <a:cs typeface="Calibri" panose="020F0502020204030204" pitchFamily="34" charset="0"/>
              </a:rPr>
              <a:t> is a ‘threatened language’. </a:t>
            </a:r>
          </a:p>
          <a:p>
            <a:pPr>
              <a:buFont typeface="Wingdings" panose="05000000000000000000" pitchFamily="2" charset="2"/>
              <a:buChar char="q"/>
            </a:pPr>
            <a:endParaRPr lang="en-ID" dirty="0"/>
          </a:p>
        </p:txBody>
      </p:sp>
    </p:spTree>
    <p:extLst>
      <p:ext uri="{BB962C8B-B14F-4D97-AF65-F5344CB8AC3E}">
        <p14:creationId xmlns:p14="http://schemas.microsoft.com/office/powerpoint/2010/main" val="1052374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omputer&#10;&#10;AI-generated content may be incorrect.">
            <a:extLst>
              <a:ext uri="{FF2B5EF4-FFF2-40B4-BE49-F238E27FC236}">
                <a16:creationId xmlns:a16="http://schemas.microsoft.com/office/drawing/2014/main" id="{1CC48A30-C155-8749-901C-42606CEA730C}"/>
              </a:ext>
            </a:extLst>
          </p:cNvPr>
          <p:cNvPicPr>
            <a:picLocks noChangeAspect="1"/>
          </p:cNvPicPr>
          <p:nvPr/>
        </p:nvPicPr>
        <p:blipFill>
          <a:blip r:embed="rId3">
            <a:extLst>
              <a:ext uri="{28A0092B-C50C-407E-A947-70E740481C1C}">
                <a14:useLocalDpi xmlns:a14="http://schemas.microsoft.com/office/drawing/2010/main" val="0"/>
              </a:ext>
            </a:extLst>
          </a:blip>
          <a:srcRect l="6595" t="11936" r="34828" b="46204"/>
          <a:stretch>
            <a:fillRect/>
          </a:stretch>
        </p:blipFill>
        <p:spPr>
          <a:xfrm>
            <a:off x="0" y="5123792"/>
            <a:ext cx="5171090" cy="1734208"/>
          </a:xfrm>
          <a:prstGeom prst="rect">
            <a:avLst/>
          </a:prstGeom>
        </p:spPr>
      </p:pic>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6D303BAB-EE95-50AB-2E91-3F5B83A2BBC0}"/>
                  </a:ext>
                </a:extLst>
              </p14:cNvPr>
              <p14:cNvContentPartPr/>
              <p14:nvPr/>
            </p14:nvContentPartPr>
            <p14:xfrm>
              <a:off x="74644" y="5359059"/>
              <a:ext cx="699120" cy="870120"/>
            </p14:xfrm>
          </p:contentPart>
        </mc:Choice>
        <mc:Fallback xmlns="">
          <p:pic>
            <p:nvPicPr>
              <p:cNvPr id="6" name="Ink 5">
                <a:extLst>
                  <a:ext uri="{FF2B5EF4-FFF2-40B4-BE49-F238E27FC236}">
                    <a16:creationId xmlns:a16="http://schemas.microsoft.com/office/drawing/2014/main" id="{6D303BAB-EE95-50AB-2E91-3F5B83A2BBC0}"/>
                  </a:ext>
                </a:extLst>
              </p:cNvPr>
              <p:cNvPicPr/>
              <p:nvPr/>
            </p:nvPicPr>
            <p:blipFill>
              <a:blip r:embed="rId5"/>
              <a:stretch>
                <a:fillRect/>
              </a:stretch>
            </p:blipFill>
            <p:spPr>
              <a:xfrm>
                <a:off x="68524" y="5352939"/>
                <a:ext cx="711360" cy="882360"/>
              </a:xfrm>
              <a:prstGeom prst="rect">
                <a:avLst/>
              </a:prstGeom>
            </p:spPr>
          </p:pic>
        </mc:Fallback>
      </mc:AlternateContent>
      <p:pic>
        <p:nvPicPr>
          <p:cNvPr id="8" name="Picture 7" descr="A screenshot of a computer screen&#10;&#10;AI-generated content may be incorrect.">
            <a:extLst>
              <a:ext uri="{FF2B5EF4-FFF2-40B4-BE49-F238E27FC236}">
                <a16:creationId xmlns:a16="http://schemas.microsoft.com/office/drawing/2014/main" id="{D14478B1-69C9-E6E7-6D54-7328A2B5220B}"/>
              </a:ext>
            </a:extLst>
          </p:cNvPr>
          <p:cNvPicPr>
            <a:picLocks noChangeAspect="1"/>
          </p:cNvPicPr>
          <p:nvPr/>
        </p:nvPicPr>
        <p:blipFill>
          <a:blip r:embed="rId6">
            <a:extLst>
              <a:ext uri="{28A0092B-C50C-407E-A947-70E740481C1C}">
                <a14:useLocalDpi xmlns:a14="http://schemas.microsoft.com/office/drawing/2010/main" val="0"/>
              </a:ext>
            </a:extLst>
          </a:blip>
          <a:srcRect l="28060" t="10786" r="28104" b="7336"/>
          <a:stretch>
            <a:fillRect/>
          </a:stretch>
        </p:blipFill>
        <p:spPr>
          <a:xfrm>
            <a:off x="223741" y="195086"/>
            <a:ext cx="4723607" cy="3825122"/>
          </a:xfrm>
          <a:prstGeom prst="rect">
            <a:avLst/>
          </a:prstGeom>
          <a:solidFill>
            <a:schemeClr val="bg1"/>
          </a:solidFill>
        </p:spPr>
      </p:pic>
      <p:sp>
        <p:nvSpPr>
          <p:cNvPr id="9" name="TextBox 8">
            <a:extLst>
              <a:ext uri="{FF2B5EF4-FFF2-40B4-BE49-F238E27FC236}">
                <a16:creationId xmlns:a16="http://schemas.microsoft.com/office/drawing/2014/main" id="{1AE2FA6F-1BA6-5083-5BFF-E236ADF04121}"/>
              </a:ext>
            </a:extLst>
          </p:cNvPr>
          <p:cNvSpPr txBox="1"/>
          <p:nvPr/>
        </p:nvSpPr>
        <p:spPr>
          <a:xfrm>
            <a:off x="46128" y="862170"/>
            <a:ext cx="1277007" cy="378372"/>
          </a:xfrm>
          <a:prstGeom prst="rect">
            <a:avLst/>
          </a:prstGeom>
          <a:noFill/>
        </p:spPr>
        <p:txBody>
          <a:bodyPr wrap="square" rtlCol="0">
            <a:spAutoFit/>
          </a:bodyPr>
          <a:lstStyle/>
          <a:p>
            <a:r>
              <a:rPr lang="en-US" b="1" dirty="0"/>
              <a:t>SIMEULUE</a:t>
            </a:r>
            <a:endParaRPr lang="en-ID" b="1" dirty="0"/>
          </a:p>
        </p:txBody>
      </p:sp>
      <p:sp>
        <p:nvSpPr>
          <p:cNvPr id="10" name="TextBox 9">
            <a:extLst>
              <a:ext uri="{FF2B5EF4-FFF2-40B4-BE49-F238E27FC236}">
                <a16:creationId xmlns:a16="http://schemas.microsoft.com/office/drawing/2014/main" id="{B4BCC07C-5834-7AB6-2F03-53E2829B5443}"/>
              </a:ext>
            </a:extLst>
          </p:cNvPr>
          <p:cNvSpPr txBox="1"/>
          <p:nvPr/>
        </p:nvSpPr>
        <p:spPr>
          <a:xfrm>
            <a:off x="799180" y="2790498"/>
            <a:ext cx="993217" cy="378372"/>
          </a:xfrm>
          <a:prstGeom prst="rect">
            <a:avLst/>
          </a:prstGeom>
          <a:noFill/>
        </p:spPr>
        <p:txBody>
          <a:bodyPr wrap="square" rtlCol="0">
            <a:spAutoFit/>
          </a:bodyPr>
          <a:lstStyle/>
          <a:p>
            <a:r>
              <a:rPr lang="en-US" b="1" dirty="0"/>
              <a:t>SIPORA</a:t>
            </a:r>
            <a:endParaRPr lang="en-ID" b="1" dirty="0"/>
          </a:p>
        </p:txBody>
      </p:sp>
      <p:cxnSp>
        <p:nvCxnSpPr>
          <p:cNvPr id="12" name="Straight Arrow Connector 11">
            <a:extLst>
              <a:ext uri="{FF2B5EF4-FFF2-40B4-BE49-F238E27FC236}">
                <a16:creationId xmlns:a16="http://schemas.microsoft.com/office/drawing/2014/main" id="{6E104A32-1084-4122-9A09-61FE51864635}"/>
              </a:ext>
            </a:extLst>
          </p:cNvPr>
          <p:cNvCxnSpPr>
            <a:cxnSpLocks/>
          </p:cNvCxnSpPr>
          <p:nvPr/>
        </p:nvCxnSpPr>
        <p:spPr>
          <a:xfrm flipV="1">
            <a:off x="1719366" y="2790497"/>
            <a:ext cx="272189" cy="15765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pic>
        <p:nvPicPr>
          <p:cNvPr id="16" name="Picture 15" descr="A map of the country&#10;&#10;AI-generated content may be incorrect.">
            <a:extLst>
              <a:ext uri="{FF2B5EF4-FFF2-40B4-BE49-F238E27FC236}">
                <a16:creationId xmlns:a16="http://schemas.microsoft.com/office/drawing/2014/main" id="{7D5DC21B-FEFB-B68E-579C-A0DBBD26653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71090" y="352741"/>
            <a:ext cx="6871231" cy="4771051"/>
          </a:xfrm>
          <a:prstGeom prst="rect">
            <a:avLst/>
          </a:prstGeom>
        </p:spPr>
      </p:pic>
      <p:sp>
        <p:nvSpPr>
          <p:cNvPr id="2" name="TextBox 1">
            <a:extLst>
              <a:ext uri="{FF2B5EF4-FFF2-40B4-BE49-F238E27FC236}">
                <a16:creationId xmlns:a16="http://schemas.microsoft.com/office/drawing/2014/main" id="{4F982CBC-98CF-0215-CB59-ADA00C53B556}"/>
              </a:ext>
            </a:extLst>
          </p:cNvPr>
          <p:cNvSpPr txBox="1"/>
          <p:nvPr/>
        </p:nvSpPr>
        <p:spPr>
          <a:xfrm>
            <a:off x="9254359" y="1918461"/>
            <a:ext cx="2191407" cy="378372"/>
          </a:xfrm>
          <a:prstGeom prst="rect">
            <a:avLst/>
          </a:prstGeom>
          <a:noFill/>
        </p:spPr>
        <p:txBody>
          <a:bodyPr wrap="square" rtlCol="0">
            <a:spAutoFit/>
          </a:bodyPr>
          <a:lstStyle/>
          <a:p>
            <a:r>
              <a:rPr lang="en-US" b="1" dirty="0"/>
              <a:t>SIMEULUE ISLAND</a:t>
            </a:r>
            <a:endParaRPr lang="en-ID" b="1" dirty="0"/>
          </a:p>
        </p:txBody>
      </p:sp>
    </p:spTree>
    <p:extLst>
      <p:ext uri="{BB962C8B-B14F-4D97-AF65-F5344CB8AC3E}">
        <p14:creationId xmlns:p14="http://schemas.microsoft.com/office/powerpoint/2010/main" val="252111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DE5AF-518B-3D1B-AB86-7DF6392A1387}"/>
              </a:ext>
            </a:extLst>
          </p:cNvPr>
          <p:cNvSpPr>
            <a:spLocks noGrp="1"/>
          </p:cNvSpPr>
          <p:nvPr>
            <p:ph type="title"/>
          </p:nvPr>
        </p:nvSpPr>
        <p:spPr>
          <a:xfrm>
            <a:off x="895351" y="527801"/>
            <a:ext cx="2800350" cy="769992"/>
          </a:xfrm>
        </p:spPr>
        <p:txBody>
          <a:bodyPr>
            <a:normAutofit/>
          </a:bodyPr>
          <a:lstStyle/>
          <a:p>
            <a:r>
              <a:rPr lang="en-US" sz="4000" b="1" dirty="0"/>
              <a:t>Big Pictures</a:t>
            </a:r>
            <a:endParaRPr lang="en-ID" sz="3600" b="1" dirty="0"/>
          </a:p>
        </p:txBody>
      </p:sp>
      <p:sp>
        <p:nvSpPr>
          <p:cNvPr id="3" name="Content Placeholder 2">
            <a:extLst>
              <a:ext uri="{FF2B5EF4-FFF2-40B4-BE49-F238E27FC236}">
                <a16:creationId xmlns:a16="http://schemas.microsoft.com/office/drawing/2014/main" id="{5B22F131-BF3D-FF07-AC05-696026E0A371}"/>
              </a:ext>
            </a:extLst>
          </p:cNvPr>
          <p:cNvSpPr>
            <a:spLocks noGrp="1"/>
          </p:cNvSpPr>
          <p:nvPr>
            <p:ph idx="1"/>
          </p:nvPr>
        </p:nvSpPr>
        <p:spPr>
          <a:xfrm>
            <a:off x="114300" y="2624599"/>
            <a:ext cx="5715000" cy="2355316"/>
          </a:xfrm>
        </p:spPr>
        <p:txBody>
          <a:bodyPr>
            <a:normAutofit lnSpcReduction="10000"/>
          </a:bodyPr>
          <a:lstStyle/>
          <a:p>
            <a:pPr>
              <a:buFont typeface="Wingdings" panose="05000000000000000000" pitchFamily="2" charset="2"/>
              <a:buChar char="q"/>
            </a:pPr>
            <a:r>
              <a:rPr lang="en-US" dirty="0"/>
              <a:t> </a:t>
            </a:r>
            <a:r>
              <a:rPr lang="en-US" sz="2400" dirty="0" err="1"/>
              <a:t>Sigulai</a:t>
            </a:r>
            <a:r>
              <a:rPr lang="en-US" sz="2400" dirty="0"/>
              <a:t> (1c &amp; 1d) preserves typologically rare and theoretically significant configurations of conservative AN voice and ergativity (1a &amp; 1b), while also exhibiting innovative developments in its pronominal indexing system.</a:t>
            </a:r>
          </a:p>
          <a:p>
            <a:pPr marL="0" indent="0">
              <a:buNone/>
            </a:pPr>
            <a:endParaRPr lang="en-US" sz="2400" dirty="0"/>
          </a:p>
        </p:txBody>
      </p:sp>
      <p:graphicFrame>
        <p:nvGraphicFramePr>
          <p:cNvPr id="8" name="Table 7">
            <a:extLst>
              <a:ext uri="{FF2B5EF4-FFF2-40B4-BE49-F238E27FC236}">
                <a16:creationId xmlns:a16="http://schemas.microsoft.com/office/drawing/2014/main" id="{3ECD99F3-433C-CBBC-A00F-CB25C43074CA}"/>
              </a:ext>
            </a:extLst>
          </p:cNvPr>
          <p:cNvGraphicFramePr>
            <a:graphicFrameLocks noGrp="1"/>
          </p:cNvGraphicFramePr>
          <p:nvPr>
            <p:extLst>
              <p:ext uri="{D42A27DB-BD31-4B8C-83A1-F6EECF244321}">
                <p14:modId xmlns:p14="http://schemas.microsoft.com/office/powerpoint/2010/main" val="3903710128"/>
              </p:ext>
            </p:extLst>
          </p:nvPr>
        </p:nvGraphicFramePr>
        <p:xfrm>
          <a:off x="5770179" y="1882919"/>
          <a:ext cx="6307521" cy="1483360"/>
        </p:xfrm>
        <a:graphic>
          <a:graphicData uri="http://schemas.openxmlformats.org/drawingml/2006/table">
            <a:tbl>
              <a:tblPr firstRow="1" bandRow="1">
                <a:tableStyleId>{5940675A-B579-460E-94D1-54222C63F5DA}</a:tableStyleId>
              </a:tblPr>
              <a:tblGrid>
                <a:gridCol w="670512">
                  <a:extLst>
                    <a:ext uri="{9D8B030D-6E8A-4147-A177-3AD203B41FA5}">
                      <a16:colId xmlns:a16="http://schemas.microsoft.com/office/drawing/2014/main" val="789540597"/>
                    </a:ext>
                  </a:extLst>
                </a:gridCol>
                <a:gridCol w="1284412">
                  <a:extLst>
                    <a:ext uri="{9D8B030D-6E8A-4147-A177-3AD203B41FA5}">
                      <a16:colId xmlns:a16="http://schemas.microsoft.com/office/drawing/2014/main" val="1259995050"/>
                    </a:ext>
                  </a:extLst>
                </a:gridCol>
                <a:gridCol w="1324304">
                  <a:extLst>
                    <a:ext uri="{9D8B030D-6E8A-4147-A177-3AD203B41FA5}">
                      <a16:colId xmlns:a16="http://schemas.microsoft.com/office/drawing/2014/main" val="692467737"/>
                    </a:ext>
                  </a:extLst>
                </a:gridCol>
                <a:gridCol w="1229710">
                  <a:extLst>
                    <a:ext uri="{9D8B030D-6E8A-4147-A177-3AD203B41FA5}">
                      <a16:colId xmlns:a16="http://schemas.microsoft.com/office/drawing/2014/main" val="3475165345"/>
                    </a:ext>
                  </a:extLst>
                </a:gridCol>
                <a:gridCol w="1798583">
                  <a:extLst>
                    <a:ext uri="{9D8B030D-6E8A-4147-A177-3AD203B41FA5}">
                      <a16:colId xmlns:a16="http://schemas.microsoft.com/office/drawing/2014/main" val="807580503"/>
                    </a:ext>
                  </a:extLst>
                </a:gridCol>
              </a:tblGrid>
              <a:tr h="370840">
                <a:tc gridSpan="5">
                  <a:txBody>
                    <a:bodyPr/>
                    <a:lstStyle/>
                    <a:p>
                      <a:r>
                        <a:rPr lang="en-US" b="1" dirty="0"/>
                        <a:t>Tagalog (Arka &amp; Yeh, 1318)</a:t>
                      </a:r>
                      <a:endParaRPr lang="en-ID"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3992893091"/>
                  </a:ext>
                </a:extLst>
              </a:tr>
              <a:tr h="370840">
                <a:tc>
                  <a:txBody>
                    <a:bodyPr/>
                    <a:lstStyle/>
                    <a:p>
                      <a:r>
                        <a:rPr lang="en-US" dirty="0"/>
                        <a:t>1b.</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m-</a:t>
                      </a:r>
                      <a:r>
                        <a:rPr lang="en-US" b="1" dirty="0"/>
                        <a:t>um</a:t>
                      </a:r>
                      <a:r>
                        <a:rPr lang="en-US" dirty="0"/>
                        <a:t>-</a:t>
                      </a:r>
                      <a:r>
                        <a:rPr lang="en-US" dirty="0" err="1"/>
                        <a:t>ili</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ang=</a:t>
                      </a:r>
                      <a:r>
                        <a:rPr lang="en-US" dirty="0" err="1"/>
                        <a:t>lalake</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ng=</a:t>
                      </a:r>
                      <a:r>
                        <a:rPr lang="en-US" dirty="0" err="1"/>
                        <a:t>isda</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sa</a:t>
                      </a:r>
                      <a:r>
                        <a:rPr lang="en-US" dirty="0"/>
                        <a:t>=</a:t>
                      </a:r>
                      <a:r>
                        <a:rPr lang="en-US" dirty="0" err="1"/>
                        <a:t>tindahan</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51639433"/>
                  </a:ext>
                </a:extLst>
              </a:tr>
              <a:tr h="370840">
                <a:tc>
                  <a:txBody>
                    <a:bodyPr/>
                    <a:lstStyle/>
                    <a:p>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PFV-</a:t>
                      </a:r>
                      <a:r>
                        <a:rPr lang="en-US" sz="1600" b="1" dirty="0"/>
                        <a:t>AV</a:t>
                      </a:r>
                      <a:r>
                        <a:rPr lang="en-US" sz="1600" dirty="0"/>
                        <a:t>-buy</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SUBJ=man</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CORE=fish</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NONCORE=store</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91790714"/>
                  </a:ext>
                </a:extLst>
              </a:tr>
              <a:tr h="370840">
                <a:tc>
                  <a:txBody>
                    <a:bodyPr/>
                    <a:lstStyle/>
                    <a:p>
                      <a:endParaRPr lang="en-ID"/>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4">
                  <a:txBody>
                    <a:bodyPr/>
                    <a:lstStyle/>
                    <a:p>
                      <a:r>
                        <a:rPr lang="en-US" dirty="0"/>
                        <a:t>‘The man bought fish at the store’</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4097982138"/>
                  </a:ext>
                </a:extLst>
              </a:tr>
            </a:tbl>
          </a:graphicData>
        </a:graphic>
      </p:graphicFrame>
      <p:graphicFrame>
        <p:nvGraphicFramePr>
          <p:cNvPr id="9" name="Table 8">
            <a:extLst>
              <a:ext uri="{FF2B5EF4-FFF2-40B4-BE49-F238E27FC236}">
                <a16:creationId xmlns:a16="http://schemas.microsoft.com/office/drawing/2014/main" id="{239DDB21-26FE-4913-059F-F80B90B0B78E}"/>
              </a:ext>
            </a:extLst>
          </p:cNvPr>
          <p:cNvGraphicFramePr>
            <a:graphicFrameLocks noGrp="1"/>
          </p:cNvGraphicFramePr>
          <p:nvPr>
            <p:extLst>
              <p:ext uri="{D42A27DB-BD31-4B8C-83A1-F6EECF244321}">
                <p14:modId xmlns:p14="http://schemas.microsoft.com/office/powerpoint/2010/main" val="3567159057"/>
              </p:ext>
            </p:extLst>
          </p:nvPr>
        </p:nvGraphicFramePr>
        <p:xfrm>
          <a:off x="6805613" y="3528603"/>
          <a:ext cx="4710111" cy="1483360"/>
        </p:xfrm>
        <a:graphic>
          <a:graphicData uri="http://schemas.openxmlformats.org/drawingml/2006/table">
            <a:tbl>
              <a:tblPr firstRow="1" bandRow="1">
                <a:tableStyleId>{5940675A-B579-460E-94D1-54222C63F5DA}</a:tableStyleId>
              </a:tblPr>
              <a:tblGrid>
                <a:gridCol w="518380">
                  <a:extLst>
                    <a:ext uri="{9D8B030D-6E8A-4147-A177-3AD203B41FA5}">
                      <a16:colId xmlns:a16="http://schemas.microsoft.com/office/drawing/2014/main" val="4040695159"/>
                    </a:ext>
                  </a:extLst>
                </a:gridCol>
                <a:gridCol w="1615055">
                  <a:extLst>
                    <a:ext uri="{9D8B030D-6E8A-4147-A177-3AD203B41FA5}">
                      <a16:colId xmlns:a16="http://schemas.microsoft.com/office/drawing/2014/main" val="2685367788"/>
                    </a:ext>
                  </a:extLst>
                </a:gridCol>
                <a:gridCol w="1399149">
                  <a:extLst>
                    <a:ext uri="{9D8B030D-6E8A-4147-A177-3AD203B41FA5}">
                      <a16:colId xmlns:a16="http://schemas.microsoft.com/office/drawing/2014/main" val="551276948"/>
                    </a:ext>
                  </a:extLst>
                </a:gridCol>
                <a:gridCol w="1177527">
                  <a:extLst>
                    <a:ext uri="{9D8B030D-6E8A-4147-A177-3AD203B41FA5}">
                      <a16:colId xmlns:a16="http://schemas.microsoft.com/office/drawing/2014/main" val="922671690"/>
                    </a:ext>
                  </a:extLst>
                </a:gridCol>
              </a:tblGrid>
              <a:tr h="370840">
                <a:tc gridSpan="4">
                  <a:txBody>
                    <a:bodyPr/>
                    <a:lstStyle/>
                    <a:p>
                      <a:r>
                        <a:rPr lang="en-US" b="1" dirty="0" err="1"/>
                        <a:t>Sigulai</a:t>
                      </a:r>
                      <a:r>
                        <a:rPr lang="en-US" b="1" dirty="0"/>
                        <a:t> </a:t>
                      </a:r>
                      <a:endParaRPr lang="en-ID"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995980828"/>
                  </a:ext>
                </a:extLst>
              </a:tr>
              <a:tr h="370840">
                <a:tc>
                  <a:txBody>
                    <a:bodyPr/>
                    <a:lstStyle/>
                    <a:p>
                      <a:r>
                        <a:rPr lang="en-US" dirty="0"/>
                        <a:t>1c.</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u-</a:t>
                      </a:r>
                      <a:r>
                        <a:rPr lang="en-US" b="1" dirty="0"/>
                        <a:t>du</a:t>
                      </a:r>
                      <a:endParaRPr lang="en-ID"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err="1"/>
                        <a:t>mang</a:t>
                      </a:r>
                      <a:r>
                        <a:rPr lang="en-US" dirty="0" err="1"/>
                        <a:t>-ofai</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ge</a:t>
                      </a:r>
                      <a:r>
                        <a:rPr lang="en-US" dirty="0" err="1">
                          <a:latin typeface="Doulos SIL" panose="02000500070000020004" pitchFamily="2" charset="0"/>
                          <a:ea typeface="Doulos SIL" panose="02000500070000020004" pitchFamily="2" charset="0"/>
                          <a:cs typeface="Doulos SIL" panose="02000500070000020004" pitchFamily="2" charset="0"/>
                        </a:rPr>
                        <a:t>Ɂeu</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00412302"/>
                  </a:ext>
                </a:extLst>
              </a:tr>
              <a:tr h="370840">
                <a:tc>
                  <a:txBody>
                    <a:bodyPr/>
                    <a:lstStyle/>
                    <a:p>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PRS-</a:t>
                      </a:r>
                      <a:r>
                        <a:rPr lang="en-US" b="1" dirty="0"/>
                        <a:t>1SG.ABS</a:t>
                      </a:r>
                      <a:endParaRPr lang="en-ID"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a:t>AV</a:t>
                      </a:r>
                      <a:r>
                        <a:rPr lang="en-US" dirty="0"/>
                        <a:t>-look for</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wood</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50182180"/>
                  </a:ext>
                </a:extLst>
              </a:tr>
              <a:tr h="370840">
                <a:tc>
                  <a:txBody>
                    <a:bodyPr/>
                    <a:lstStyle/>
                    <a:p>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3">
                  <a:txBody>
                    <a:bodyPr/>
                    <a:lstStyle/>
                    <a:p>
                      <a:r>
                        <a:rPr lang="en-US" dirty="0"/>
                        <a:t>‘I look for (some) woods’</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1563264685"/>
                  </a:ext>
                </a:extLst>
              </a:tr>
            </a:tbl>
          </a:graphicData>
        </a:graphic>
      </p:graphicFrame>
      <p:graphicFrame>
        <p:nvGraphicFramePr>
          <p:cNvPr id="5" name="Table 4">
            <a:extLst>
              <a:ext uri="{FF2B5EF4-FFF2-40B4-BE49-F238E27FC236}">
                <a16:creationId xmlns:a16="http://schemas.microsoft.com/office/drawing/2014/main" id="{64E7F861-B693-40A3-69E8-E6917D27F737}"/>
              </a:ext>
            </a:extLst>
          </p:cNvPr>
          <p:cNvGraphicFramePr>
            <a:graphicFrameLocks noGrp="1"/>
          </p:cNvGraphicFramePr>
          <p:nvPr>
            <p:extLst>
              <p:ext uri="{D42A27DB-BD31-4B8C-83A1-F6EECF244321}">
                <p14:modId xmlns:p14="http://schemas.microsoft.com/office/powerpoint/2010/main" val="2100407860"/>
              </p:ext>
            </p:extLst>
          </p:nvPr>
        </p:nvGraphicFramePr>
        <p:xfrm>
          <a:off x="4946650" y="5306523"/>
          <a:ext cx="6931026" cy="1112520"/>
        </p:xfrm>
        <a:graphic>
          <a:graphicData uri="http://schemas.openxmlformats.org/drawingml/2006/table">
            <a:tbl>
              <a:tblPr firstRow="1" bandRow="1">
                <a:tableStyleId>{5940675A-B579-460E-94D1-54222C63F5DA}</a:tableStyleId>
              </a:tblPr>
              <a:tblGrid>
                <a:gridCol w="501650">
                  <a:extLst>
                    <a:ext uri="{9D8B030D-6E8A-4147-A177-3AD203B41FA5}">
                      <a16:colId xmlns:a16="http://schemas.microsoft.com/office/drawing/2014/main" val="3943105779"/>
                    </a:ext>
                  </a:extLst>
                </a:gridCol>
                <a:gridCol w="1543050">
                  <a:extLst>
                    <a:ext uri="{9D8B030D-6E8A-4147-A177-3AD203B41FA5}">
                      <a16:colId xmlns:a16="http://schemas.microsoft.com/office/drawing/2014/main" val="1327013535"/>
                    </a:ext>
                  </a:extLst>
                </a:gridCol>
                <a:gridCol w="1247775">
                  <a:extLst>
                    <a:ext uri="{9D8B030D-6E8A-4147-A177-3AD203B41FA5}">
                      <a16:colId xmlns:a16="http://schemas.microsoft.com/office/drawing/2014/main" val="905612428"/>
                    </a:ext>
                  </a:extLst>
                </a:gridCol>
                <a:gridCol w="809625">
                  <a:extLst>
                    <a:ext uri="{9D8B030D-6E8A-4147-A177-3AD203B41FA5}">
                      <a16:colId xmlns:a16="http://schemas.microsoft.com/office/drawing/2014/main" val="3320622554"/>
                    </a:ext>
                  </a:extLst>
                </a:gridCol>
                <a:gridCol w="1673755">
                  <a:extLst>
                    <a:ext uri="{9D8B030D-6E8A-4147-A177-3AD203B41FA5}">
                      <a16:colId xmlns:a16="http://schemas.microsoft.com/office/drawing/2014/main" val="157958450"/>
                    </a:ext>
                  </a:extLst>
                </a:gridCol>
                <a:gridCol w="1155171">
                  <a:extLst>
                    <a:ext uri="{9D8B030D-6E8A-4147-A177-3AD203B41FA5}">
                      <a16:colId xmlns:a16="http://schemas.microsoft.com/office/drawing/2014/main" val="655934665"/>
                    </a:ext>
                  </a:extLst>
                </a:gridCol>
              </a:tblGrid>
              <a:tr h="370840">
                <a:tc>
                  <a:txBody>
                    <a:bodyPr/>
                    <a:lstStyle/>
                    <a:p>
                      <a:r>
                        <a:rPr lang="en-US" dirty="0"/>
                        <a:t>1d.</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mo</a:t>
                      </a:r>
                      <a:r>
                        <a:rPr lang="en-US" dirty="0"/>
                        <a:t>-</a:t>
                      </a:r>
                      <a:r>
                        <a:rPr lang="en-US" b="1" dirty="0"/>
                        <a:t>du</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a:t>ma</a:t>
                      </a:r>
                      <a:r>
                        <a:rPr lang="en-US" dirty="0"/>
                        <a:t>-</a:t>
                      </a:r>
                      <a:r>
                        <a:rPr lang="en-US" dirty="0" err="1"/>
                        <a:t>longo</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Risna</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u-</a:t>
                      </a:r>
                      <a:r>
                        <a:rPr lang="en-US" b="1" dirty="0"/>
                        <a:t>di</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b</a:t>
                      </a:r>
                      <a:r>
                        <a:rPr lang="en-US" dirty="0" err="1">
                          <a:latin typeface="Doulos SIL" panose="02000500070000020004" pitchFamily="2" charset="0"/>
                          <a:ea typeface="Doulos SIL" panose="02000500070000020004" pitchFamily="2" charset="0"/>
                          <a:cs typeface="Doulos SIL" panose="02000500070000020004" pitchFamily="2" charset="0"/>
                        </a:rPr>
                        <a:t>ə-lagu</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558946418"/>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PST-</a:t>
                      </a:r>
                      <a:r>
                        <a:rPr lang="en-US" b="1" dirty="0"/>
                        <a:t>1SG.ABS</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a:t>AV</a:t>
                      </a:r>
                      <a:r>
                        <a:rPr lang="en-US" dirty="0"/>
                        <a:t>-hear</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Risna</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PRS-</a:t>
                      </a:r>
                      <a:r>
                        <a:rPr lang="en-US" b="1" dirty="0"/>
                        <a:t>3SG.ABS</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MV-song</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58179444"/>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5">
                  <a:txBody>
                    <a:bodyPr/>
                    <a:lstStyle/>
                    <a:p>
                      <a:r>
                        <a:rPr lang="en-US" dirty="0"/>
                        <a:t>‘I heard Risna singing’</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1300950515"/>
                  </a:ext>
                </a:extLst>
              </a:tr>
            </a:tbl>
          </a:graphicData>
        </a:graphic>
      </p:graphicFrame>
      <p:graphicFrame>
        <p:nvGraphicFramePr>
          <p:cNvPr id="6" name="Table 5">
            <a:extLst>
              <a:ext uri="{FF2B5EF4-FFF2-40B4-BE49-F238E27FC236}">
                <a16:creationId xmlns:a16="http://schemas.microsoft.com/office/drawing/2014/main" id="{DB5BB85B-DF38-A11E-78CB-AC0A5E6817A2}"/>
              </a:ext>
            </a:extLst>
          </p:cNvPr>
          <p:cNvGraphicFramePr>
            <a:graphicFrameLocks noGrp="1"/>
          </p:cNvGraphicFramePr>
          <p:nvPr>
            <p:extLst>
              <p:ext uri="{D42A27DB-BD31-4B8C-83A1-F6EECF244321}">
                <p14:modId xmlns:p14="http://schemas.microsoft.com/office/powerpoint/2010/main" val="816149736"/>
              </p:ext>
            </p:extLst>
          </p:nvPr>
        </p:nvGraphicFramePr>
        <p:xfrm>
          <a:off x="6562725" y="171117"/>
          <a:ext cx="5314953" cy="1483360"/>
        </p:xfrm>
        <a:graphic>
          <a:graphicData uri="http://schemas.openxmlformats.org/drawingml/2006/table">
            <a:tbl>
              <a:tblPr firstRow="1" bandRow="1">
                <a:tableStyleId>{5940675A-B579-460E-94D1-54222C63F5DA}</a:tableStyleId>
              </a:tblPr>
              <a:tblGrid>
                <a:gridCol w="587582">
                  <a:extLst>
                    <a:ext uri="{9D8B030D-6E8A-4147-A177-3AD203B41FA5}">
                      <a16:colId xmlns:a16="http://schemas.microsoft.com/office/drawing/2014/main" val="460487574"/>
                    </a:ext>
                  </a:extLst>
                </a:gridCol>
                <a:gridCol w="1345993">
                  <a:extLst>
                    <a:ext uri="{9D8B030D-6E8A-4147-A177-3AD203B41FA5}">
                      <a16:colId xmlns:a16="http://schemas.microsoft.com/office/drawing/2014/main" val="3272849804"/>
                    </a:ext>
                  </a:extLst>
                </a:gridCol>
                <a:gridCol w="590550">
                  <a:extLst>
                    <a:ext uri="{9D8B030D-6E8A-4147-A177-3AD203B41FA5}">
                      <a16:colId xmlns:a16="http://schemas.microsoft.com/office/drawing/2014/main" val="487877622"/>
                    </a:ext>
                  </a:extLst>
                </a:gridCol>
                <a:gridCol w="647700">
                  <a:extLst>
                    <a:ext uri="{9D8B030D-6E8A-4147-A177-3AD203B41FA5}">
                      <a16:colId xmlns:a16="http://schemas.microsoft.com/office/drawing/2014/main" val="575187731"/>
                    </a:ext>
                  </a:extLst>
                </a:gridCol>
                <a:gridCol w="624570">
                  <a:extLst>
                    <a:ext uri="{9D8B030D-6E8A-4147-A177-3AD203B41FA5}">
                      <a16:colId xmlns:a16="http://schemas.microsoft.com/office/drawing/2014/main" val="1685182625"/>
                    </a:ext>
                  </a:extLst>
                </a:gridCol>
                <a:gridCol w="756555">
                  <a:extLst>
                    <a:ext uri="{9D8B030D-6E8A-4147-A177-3AD203B41FA5}">
                      <a16:colId xmlns:a16="http://schemas.microsoft.com/office/drawing/2014/main" val="40850064"/>
                    </a:ext>
                  </a:extLst>
                </a:gridCol>
                <a:gridCol w="762003">
                  <a:extLst>
                    <a:ext uri="{9D8B030D-6E8A-4147-A177-3AD203B41FA5}">
                      <a16:colId xmlns:a16="http://schemas.microsoft.com/office/drawing/2014/main" val="3633790138"/>
                    </a:ext>
                  </a:extLst>
                </a:gridCol>
              </a:tblGrid>
              <a:tr h="370840">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err="1"/>
                        <a:t>Squliq</a:t>
                      </a:r>
                      <a:r>
                        <a:rPr lang="en-US" sz="1800" b="1" dirty="0"/>
                        <a:t> Atayal (Formosan) (</a:t>
                      </a:r>
                      <a:r>
                        <a:rPr lang="en-US" sz="1800" b="1" dirty="0" err="1"/>
                        <a:t>Erlewin</a:t>
                      </a:r>
                      <a:r>
                        <a:rPr lang="en-US" sz="1800" b="1" dirty="0"/>
                        <a:t> et al 2017, 377)</a:t>
                      </a:r>
                      <a:endParaRPr lang="en-AU" sz="18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230583418"/>
                  </a:ext>
                </a:extLst>
              </a:tr>
              <a:tr h="370840">
                <a:tc>
                  <a:txBody>
                    <a:bodyPr/>
                    <a:lstStyle/>
                    <a:p>
                      <a:r>
                        <a:rPr lang="en-US" dirty="0"/>
                        <a:t>1a.</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Niq</a:t>
                      </a:r>
                      <a:r>
                        <a:rPr lang="en-US" dirty="0"/>
                        <a:t>-un</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err="1"/>
                        <a:t>na</a:t>
                      </a:r>
                      <a:r>
                        <a:rPr lang="en-US" b="1" dirty="0"/>
                        <a:t>’</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tali</a:t>
                      </a:r>
                      <a:r>
                        <a:rPr lang="en-US" dirty="0"/>
                        <a:t>’</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err="1"/>
                        <a:t>qu</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qulih</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qasa</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12944834"/>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Eat-TRANS</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b="1" dirty="0"/>
                        <a:t>ERG</a:t>
                      </a:r>
                      <a:endParaRPr lang="en-AU" sz="16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Tali</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b="1" dirty="0"/>
                        <a:t>ABS</a:t>
                      </a:r>
                      <a:endParaRPr lang="en-AU" sz="16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fish</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that</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311045636"/>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6">
                  <a:txBody>
                    <a:bodyPr/>
                    <a:lstStyle/>
                    <a:p>
                      <a:r>
                        <a:rPr lang="en-US" dirty="0"/>
                        <a:t>‘Tali eat the fish’</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1117007285"/>
                  </a:ext>
                </a:extLst>
              </a:tr>
            </a:tbl>
          </a:graphicData>
        </a:graphic>
      </p:graphicFrame>
    </p:spTree>
    <p:extLst>
      <p:ext uri="{BB962C8B-B14F-4D97-AF65-F5344CB8AC3E}">
        <p14:creationId xmlns:p14="http://schemas.microsoft.com/office/powerpoint/2010/main" val="3198798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CA09D6-25EF-7A23-08E5-1ED2BF1ECF86}"/>
              </a:ext>
            </a:extLst>
          </p:cNvPr>
          <p:cNvSpPr txBox="1"/>
          <p:nvPr/>
        </p:nvSpPr>
        <p:spPr>
          <a:xfrm>
            <a:off x="317500" y="494449"/>
            <a:ext cx="5372100" cy="3046988"/>
          </a:xfrm>
          <a:prstGeom prst="rect">
            <a:avLst/>
          </a:prstGeom>
          <a:noFill/>
        </p:spPr>
        <p:txBody>
          <a:bodyPr wrap="square" rtlCol="0">
            <a:spAutoFit/>
          </a:bodyPr>
          <a:lstStyle/>
          <a:p>
            <a:pPr marL="285750" indent="-285750">
              <a:buFont typeface="Wingdings" panose="05000000000000000000" pitchFamily="2" charset="2"/>
              <a:buChar char="q"/>
            </a:pPr>
            <a:r>
              <a:rPr lang="en-US" sz="2400" dirty="0"/>
              <a:t>Unlike other Barrier Islands Languages such as Mentawai (Ex.2a &amp; 2b), </a:t>
            </a:r>
            <a:r>
              <a:rPr lang="en-US" sz="2400" dirty="0" err="1"/>
              <a:t>Enggano</a:t>
            </a:r>
            <a:r>
              <a:rPr lang="en-US" sz="2400" dirty="0"/>
              <a:t> and </a:t>
            </a:r>
            <a:r>
              <a:rPr lang="en-US" sz="2400" dirty="0" err="1"/>
              <a:t>Nias</a:t>
            </a:r>
            <a:r>
              <a:rPr lang="en-US" sz="2400" dirty="0"/>
              <a:t> (Ex.2c &amp; 2d) where significant grammatical drift is identified (Arka &amp; Yeh 2023), </a:t>
            </a:r>
            <a:r>
              <a:rPr lang="en-US" sz="2400" dirty="0" err="1"/>
              <a:t>Sigulai</a:t>
            </a:r>
            <a:r>
              <a:rPr lang="en-US" sz="2400" dirty="0"/>
              <a:t> (Ex. 2e) maintains a robust ergative system and voice </a:t>
            </a:r>
            <a:r>
              <a:rPr lang="en-US" sz="2400" dirty="0" err="1"/>
              <a:t>symmetricality</a:t>
            </a:r>
            <a:r>
              <a:rPr lang="en-US" sz="2400" dirty="0"/>
              <a:t> in matrix and embedded clauses. </a:t>
            </a:r>
            <a:endParaRPr lang="en-AU" sz="2400" dirty="0"/>
          </a:p>
        </p:txBody>
      </p:sp>
      <p:graphicFrame>
        <p:nvGraphicFramePr>
          <p:cNvPr id="7" name="Table 6">
            <a:extLst>
              <a:ext uri="{FF2B5EF4-FFF2-40B4-BE49-F238E27FC236}">
                <a16:creationId xmlns:a16="http://schemas.microsoft.com/office/drawing/2014/main" id="{1CC983D9-EC18-D32F-7701-4DE475462EC1}"/>
              </a:ext>
            </a:extLst>
          </p:cNvPr>
          <p:cNvGraphicFramePr>
            <a:graphicFrameLocks noGrp="1"/>
          </p:cNvGraphicFramePr>
          <p:nvPr>
            <p:extLst>
              <p:ext uri="{D42A27DB-BD31-4B8C-83A1-F6EECF244321}">
                <p14:modId xmlns:p14="http://schemas.microsoft.com/office/powerpoint/2010/main" val="255526956"/>
              </p:ext>
            </p:extLst>
          </p:nvPr>
        </p:nvGraphicFramePr>
        <p:xfrm>
          <a:off x="6737449" y="318727"/>
          <a:ext cx="4927601" cy="1483360"/>
        </p:xfrm>
        <a:graphic>
          <a:graphicData uri="http://schemas.openxmlformats.org/drawingml/2006/table">
            <a:tbl>
              <a:tblPr firstRow="1" bandRow="1">
                <a:tableStyleId>{5940675A-B579-460E-94D1-54222C63F5DA}</a:tableStyleId>
              </a:tblPr>
              <a:tblGrid>
                <a:gridCol w="590550">
                  <a:extLst>
                    <a:ext uri="{9D8B030D-6E8A-4147-A177-3AD203B41FA5}">
                      <a16:colId xmlns:a16="http://schemas.microsoft.com/office/drawing/2014/main" val="1161148825"/>
                    </a:ext>
                  </a:extLst>
                </a:gridCol>
                <a:gridCol w="1169308">
                  <a:extLst>
                    <a:ext uri="{9D8B030D-6E8A-4147-A177-3AD203B41FA5}">
                      <a16:colId xmlns:a16="http://schemas.microsoft.com/office/drawing/2014/main" val="3797742331"/>
                    </a:ext>
                  </a:extLst>
                </a:gridCol>
                <a:gridCol w="832548">
                  <a:extLst>
                    <a:ext uri="{9D8B030D-6E8A-4147-A177-3AD203B41FA5}">
                      <a16:colId xmlns:a16="http://schemas.microsoft.com/office/drawing/2014/main" val="2869806636"/>
                    </a:ext>
                  </a:extLst>
                </a:gridCol>
                <a:gridCol w="1349675">
                  <a:extLst>
                    <a:ext uri="{9D8B030D-6E8A-4147-A177-3AD203B41FA5}">
                      <a16:colId xmlns:a16="http://schemas.microsoft.com/office/drawing/2014/main" val="2779225223"/>
                    </a:ext>
                  </a:extLst>
                </a:gridCol>
                <a:gridCol w="985520">
                  <a:extLst>
                    <a:ext uri="{9D8B030D-6E8A-4147-A177-3AD203B41FA5}">
                      <a16:colId xmlns:a16="http://schemas.microsoft.com/office/drawing/2014/main" val="2735543118"/>
                    </a:ext>
                  </a:extLst>
                </a:gridCol>
              </a:tblGrid>
              <a:tr h="370840">
                <a:tc gridSpan="5">
                  <a:txBody>
                    <a:bodyPr/>
                    <a:lstStyle/>
                    <a:p>
                      <a:r>
                        <a:rPr lang="en-US" sz="1800" b="1" dirty="0"/>
                        <a:t>Sipora – Mentawai (Keith &amp; Arka 2025,3)</a:t>
                      </a:r>
                      <a:endParaRPr lang="en-AU" sz="18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1379964840"/>
                  </a:ext>
                </a:extLst>
              </a:tr>
              <a:tr h="370840">
                <a:tc>
                  <a:txBody>
                    <a:bodyPr/>
                    <a:lstStyle/>
                    <a:p>
                      <a:r>
                        <a:rPr lang="en-US" dirty="0"/>
                        <a:t>2a.</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Si</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Yosep</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masi-itco</a:t>
                      </a:r>
                      <a:r>
                        <a:rPr lang="en-US" dirty="0"/>
                        <a:t>’</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loina</a:t>
                      </a:r>
                      <a:r>
                        <a:rPr lang="en-US" dirty="0"/>
                        <a:t>’</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2732166"/>
                  </a:ext>
                </a:extLst>
              </a:tr>
              <a:tr h="370840">
                <a:tc>
                  <a:txBody>
                    <a:bodyPr/>
                    <a:lstStyle/>
                    <a:p>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SG.HUM</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Yosep</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AV.REAL-see</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tree</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6104554"/>
                  </a:ext>
                </a:extLst>
              </a:tr>
              <a:tr h="370840">
                <a:tc>
                  <a:txBody>
                    <a:bodyPr/>
                    <a:lstStyle/>
                    <a:p>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4">
                  <a:txBody>
                    <a:bodyPr/>
                    <a:lstStyle/>
                    <a:p>
                      <a:r>
                        <a:rPr lang="en-US" dirty="0"/>
                        <a:t>‘Yosep saw the tree’</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3146075348"/>
                  </a:ext>
                </a:extLst>
              </a:tr>
            </a:tbl>
          </a:graphicData>
        </a:graphic>
      </p:graphicFrame>
      <p:graphicFrame>
        <p:nvGraphicFramePr>
          <p:cNvPr id="8" name="Table 7">
            <a:extLst>
              <a:ext uri="{FF2B5EF4-FFF2-40B4-BE49-F238E27FC236}">
                <a16:creationId xmlns:a16="http://schemas.microsoft.com/office/drawing/2014/main" id="{F2AF383E-6C50-6AA5-8665-A953955B9AE4}"/>
              </a:ext>
            </a:extLst>
          </p:cNvPr>
          <p:cNvGraphicFramePr>
            <a:graphicFrameLocks noGrp="1"/>
          </p:cNvGraphicFramePr>
          <p:nvPr>
            <p:extLst>
              <p:ext uri="{D42A27DB-BD31-4B8C-83A1-F6EECF244321}">
                <p14:modId xmlns:p14="http://schemas.microsoft.com/office/powerpoint/2010/main" val="1427349058"/>
              </p:ext>
            </p:extLst>
          </p:nvPr>
        </p:nvGraphicFramePr>
        <p:xfrm>
          <a:off x="6764740" y="1965386"/>
          <a:ext cx="5778500" cy="1112520"/>
        </p:xfrm>
        <a:graphic>
          <a:graphicData uri="http://schemas.openxmlformats.org/drawingml/2006/table">
            <a:tbl>
              <a:tblPr firstRow="1" bandRow="1">
                <a:tableStyleId>{5940675A-B579-460E-94D1-54222C63F5DA}</a:tableStyleId>
              </a:tblPr>
              <a:tblGrid>
                <a:gridCol w="626772">
                  <a:extLst>
                    <a:ext uri="{9D8B030D-6E8A-4147-A177-3AD203B41FA5}">
                      <a16:colId xmlns:a16="http://schemas.microsoft.com/office/drawing/2014/main" val="2575058826"/>
                    </a:ext>
                  </a:extLst>
                </a:gridCol>
                <a:gridCol w="798490">
                  <a:extLst>
                    <a:ext uri="{9D8B030D-6E8A-4147-A177-3AD203B41FA5}">
                      <a16:colId xmlns:a16="http://schemas.microsoft.com/office/drawing/2014/main" val="447092265"/>
                    </a:ext>
                  </a:extLst>
                </a:gridCol>
                <a:gridCol w="1983346">
                  <a:extLst>
                    <a:ext uri="{9D8B030D-6E8A-4147-A177-3AD203B41FA5}">
                      <a16:colId xmlns:a16="http://schemas.microsoft.com/office/drawing/2014/main" val="3498711232"/>
                    </a:ext>
                  </a:extLst>
                </a:gridCol>
                <a:gridCol w="991674">
                  <a:extLst>
                    <a:ext uri="{9D8B030D-6E8A-4147-A177-3AD203B41FA5}">
                      <a16:colId xmlns:a16="http://schemas.microsoft.com/office/drawing/2014/main" val="167417028"/>
                    </a:ext>
                  </a:extLst>
                </a:gridCol>
                <a:gridCol w="1378218">
                  <a:extLst>
                    <a:ext uri="{9D8B030D-6E8A-4147-A177-3AD203B41FA5}">
                      <a16:colId xmlns:a16="http://schemas.microsoft.com/office/drawing/2014/main" val="3168311601"/>
                    </a:ext>
                  </a:extLst>
                </a:gridCol>
              </a:tblGrid>
              <a:tr h="370840">
                <a:tc>
                  <a:txBody>
                    <a:bodyPr/>
                    <a:lstStyle/>
                    <a:p>
                      <a:r>
                        <a:rPr lang="en-US" dirty="0"/>
                        <a:t>2b.</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loina</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a-</a:t>
                      </a:r>
                      <a:r>
                        <a:rPr lang="en-US" b="1" dirty="0" err="1"/>
                        <a:t>i</a:t>
                      </a:r>
                      <a:r>
                        <a:rPr lang="en-US" dirty="0"/>
                        <a:t>-</a:t>
                      </a:r>
                      <a:r>
                        <a:rPr lang="en-US" dirty="0" err="1"/>
                        <a:t>itco</a:t>
                      </a:r>
                      <a:r>
                        <a:rPr lang="en-US" dirty="0"/>
                        <a:t>’</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si</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Yosep</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51933742"/>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tree</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REAL-3SG.NOM-see</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SG.HUM</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Yosep</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77573796"/>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4">
                  <a:txBody>
                    <a:bodyPr/>
                    <a:lstStyle/>
                    <a:p>
                      <a:r>
                        <a:rPr lang="en-US" dirty="0"/>
                        <a:t>‘The tree was seen by Yosep’</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302675167"/>
                  </a:ext>
                </a:extLst>
              </a:tr>
            </a:tbl>
          </a:graphicData>
        </a:graphic>
      </p:graphicFrame>
      <p:graphicFrame>
        <p:nvGraphicFramePr>
          <p:cNvPr id="3" name="Table 2">
            <a:extLst>
              <a:ext uri="{FF2B5EF4-FFF2-40B4-BE49-F238E27FC236}">
                <a16:creationId xmlns:a16="http://schemas.microsoft.com/office/drawing/2014/main" id="{6FF4C354-D439-83C1-7832-B5E8448A2584}"/>
              </a:ext>
            </a:extLst>
          </p:cNvPr>
          <p:cNvGraphicFramePr>
            <a:graphicFrameLocks noGrp="1"/>
          </p:cNvGraphicFramePr>
          <p:nvPr>
            <p:extLst>
              <p:ext uri="{D42A27DB-BD31-4B8C-83A1-F6EECF244321}">
                <p14:modId xmlns:p14="http://schemas.microsoft.com/office/powerpoint/2010/main" val="4174134871"/>
              </p:ext>
            </p:extLst>
          </p:nvPr>
        </p:nvGraphicFramePr>
        <p:xfrm>
          <a:off x="6861964" y="3396759"/>
          <a:ext cx="3411035" cy="1473200"/>
        </p:xfrm>
        <a:graphic>
          <a:graphicData uri="http://schemas.openxmlformats.org/drawingml/2006/table">
            <a:tbl>
              <a:tblPr firstRow="1" bandRow="1">
                <a:tableStyleId>{5940675A-B579-460E-94D1-54222C63F5DA}</a:tableStyleId>
              </a:tblPr>
              <a:tblGrid>
                <a:gridCol w="568022">
                  <a:extLst>
                    <a:ext uri="{9D8B030D-6E8A-4147-A177-3AD203B41FA5}">
                      <a16:colId xmlns:a16="http://schemas.microsoft.com/office/drawing/2014/main" val="205224810"/>
                    </a:ext>
                  </a:extLst>
                </a:gridCol>
                <a:gridCol w="1566005">
                  <a:extLst>
                    <a:ext uri="{9D8B030D-6E8A-4147-A177-3AD203B41FA5}">
                      <a16:colId xmlns:a16="http://schemas.microsoft.com/office/drawing/2014/main" val="311222823"/>
                    </a:ext>
                  </a:extLst>
                </a:gridCol>
                <a:gridCol w="1277008">
                  <a:extLst>
                    <a:ext uri="{9D8B030D-6E8A-4147-A177-3AD203B41FA5}">
                      <a16:colId xmlns:a16="http://schemas.microsoft.com/office/drawing/2014/main" val="1757137813"/>
                    </a:ext>
                  </a:extLst>
                </a:gridCol>
              </a:tblGrid>
              <a:tr h="370840">
                <a:tc gridSpan="3">
                  <a:txBody>
                    <a:bodyPr/>
                    <a:lstStyle/>
                    <a:p>
                      <a:r>
                        <a:rPr lang="en-US" b="1" dirty="0"/>
                        <a:t>Southern </a:t>
                      </a:r>
                      <a:r>
                        <a:rPr lang="en-US" b="1" dirty="0" err="1"/>
                        <a:t>Nias</a:t>
                      </a:r>
                      <a:r>
                        <a:rPr lang="en-US" b="1" dirty="0"/>
                        <a:t> (</a:t>
                      </a:r>
                      <a:r>
                        <a:rPr lang="en-US" b="1" dirty="0" err="1"/>
                        <a:t>p.c</a:t>
                      </a:r>
                      <a:r>
                        <a:rPr lang="en-US" b="1" dirty="0"/>
                        <a:t>)</a:t>
                      </a:r>
                      <a:endParaRPr lang="en-ID"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3282433054"/>
                  </a:ext>
                </a:extLst>
              </a:tr>
              <a:tr h="370840">
                <a:tc>
                  <a:txBody>
                    <a:bodyPr/>
                    <a:lstStyle/>
                    <a:p>
                      <a:r>
                        <a:rPr lang="en-US" dirty="0"/>
                        <a:t>2c.</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u-</a:t>
                      </a:r>
                      <a:r>
                        <a:rPr lang="en-US" dirty="0" err="1"/>
                        <a:t>b</a:t>
                      </a:r>
                      <a:r>
                        <a:rPr lang="en-US" dirty="0" err="1">
                          <a:latin typeface="Doulos SIL" panose="02000500070000020004" pitchFamily="2" charset="0"/>
                          <a:ea typeface="Doulos SIL" panose="02000500070000020004" pitchFamily="2" charset="0"/>
                          <a:cs typeface="Doulos SIL" panose="02000500070000020004" pitchFamily="2" charset="0"/>
                        </a:rPr>
                        <a:t>ǝsi</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ya</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66479371"/>
                  </a:ext>
                </a:extLst>
              </a:tr>
              <a:tr h="319905">
                <a:tc>
                  <a:txBody>
                    <a:bodyPr/>
                    <a:lstStyle/>
                    <a:p>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1SG.Real-hit</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MUT.3SG</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18221799"/>
                  </a:ext>
                </a:extLst>
              </a:tr>
              <a:tr h="319905">
                <a:tc>
                  <a:txBody>
                    <a:bodyPr/>
                    <a:lstStyle/>
                    <a:p>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r>
                        <a:rPr lang="en-US" dirty="0"/>
                        <a:t>‘I hit him/her’</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extLst>
                  <a:ext uri="{0D108BD9-81ED-4DB2-BD59-A6C34878D82A}">
                    <a16:rowId xmlns:a16="http://schemas.microsoft.com/office/drawing/2014/main" val="1294398882"/>
                  </a:ext>
                </a:extLst>
              </a:tr>
            </a:tbl>
          </a:graphicData>
        </a:graphic>
      </p:graphicFrame>
      <p:graphicFrame>
        <p:nvGraphicFramePr>
          <p:cNvPr id="4" name="Table 3">
            <a:extLst>
              <a:ext uri="{FF2B5EF4-FFF2-40B4-BE49-F238E27FC236}">
                <a16:creationId xmlns:a16="http://schemas.microsoft.com/office/drawing/2014/main" id="{E4F68586-E79B-7DF2-ADFC-723663BDFC52}"/>
              </a:ext>
            </a:extLst>
          </p:cNvPr>
          <p:cNvGraphicFramePr>
            <a:graphicFrameLocks noGrp="1"/>
          </p:cNvGraphicFramePr>
          <p:nvPr>
            <p:extLst>
              <p:ext uri="{D42A27DB-BD31-4B8C-83A1-F6EECF244321}">
                <p14:modId xmlns:p14="http://schemas.microsoft.com/office/powerpoint/2010/main" val="2145829638"/>
              </p:ext>
            </p:extLst>
          </p:nvPr>
        </p:nvGraphicFramePr>
        <p:xfrm>
          <a:off x="6897061" y="5066455"/>
          <a:ext cx="4296449" cy="1112520"/>
        </p:xfrm>
        <a:graphic>
          <a:graphicData uri="http://schemas.openxmlformats.org/drawingml/2006/table">
            <a:tbl>
              <a:tblPr firstRow="1" bandRow="1">
                <a:tableStyleId>{5940675A-B579-460E-94D1-54222C63F5DA}</a:tableStyleId>
              </a:tblPr>
              <a:tblGrid>
                <a:gridCol w="512726">
                  <a:extLst>
                    <a:ext uri="{9D8B030D-6E8A-4147-A177-3AD203B41FA5}">
                      <a16:colId xmlns:a16="http://schemas.microsoft.com/office/drawing/2014/main" val="2709330924"/>
                    </a:ext>
                  </a:extLst>
                </a:gridCol>
                <a:gridCol w="1355834">
                  <a:extLst>
                    <a:ext uri="{9D8B030D-6E8A-4147-A177-3AD203B41FA5}">
                      <a16:colId xmlns:a16="http://schemas.microsoft.com/office/drawing/2014/main" val="1870027861"/>
                    </a:ext>
                  </a:extLst>
                </a:gridCol>
                <a:gridCol w="1403131">
                  <a:extLst>
                    <a:ext uri="{9D8B030D-6E8A-4147-A177-3AD203B41FA5}">
                      <a16:colId xmlns:a16="http://schemas.microsoft.com/office/drawing/2014/main" val="1392842619"/>
                    </a:ext>
                  </a:extLst>
                </a:gridCol>
                <a:gridCol w="1024758">
                  <a:extLst>
                    <a:ext uri="{9D8B030D-6E8A-4147-A177-3AD203B41FA5}">
                      <a16:colId xmlns:a16="http://schemas.microsoft.com/office/drawing/2014/main" val="1033055857"/>
                    </a:ext>
                  </a:extLst>
                </a:gridCol>
              </a:tblGrid>
              <a:tr h="370840">
                <a:tc>
                  <a:txBody>
                    <a:bodyPr/>
                    <a:lstStyle/>
                    <a:p>
                      <a:r>
                        <a:rPr lang="en-US" dirty="0"/>
                        <a:t>2d.</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ya’ia</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i-b</a:t>
                      </a:r>
                      <a:r>
                        <a:rPr lang="en-US" dirty="0" err="1">
                          <a:latin typeface="Doulos SIL" panose="02000500070000020004" pitchFamily="2" charset="0"/>
                          <a:ea typeface="Doulos SIL" panose="02000500070000020004" pitchFamily="2" charset="0"/>
                          <a:cs typeface="Doulos SIL" panose="02000500070000020004" pitchFamily="2" charset="0"/>
                        </a:rPr>
                        <a:t>ǝsi</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ndra’o</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0692813"/>
                  </a:ext>
                </a:extLst>
              </a:tr>
              <a:tr h="370840">
                <a:tc>
                  <a:txBody>
                    <a:bodyPr/>
                    <a:lstStyle/>
                    <a:p>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UNMUT.3SG</a:t>
                      </a:r>
                      <a:endParaRPr lang="en-ID"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3SG.Real-hit</a:t>
                      </a:r>
                      <a:endParaRPr lang="en-ID"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MUT.1SG</a:t>
                      </a:r>
                      <a:endParaRPr lang="en-ID"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83968697"/>
                  </a:ext>
                </a:extLst>
              </a:tr>
              <a:tr h="370840">
                <a:tc>
                  <a:txBody>
                    <a:bodyPr/>
                    <a:lstStyle/>
                    <a:p>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en-US" dirty="0"/>
                        <a:t>‘He/she was hit by me’</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1301815989"/>
                  </a:ext>
                </a:extLst>
              </a:tr>
            </a:tbl>
          </a:graphicData>
        </a:graphic>
      </p:graphicFrame>
      <p:graphicFrame>
        <p:nvGraphicFramePr>
          <p:cNvPr id="5" name="Table 4">
            <a:extLst>
              <a:ext uri="{FF2B5EF4-FFF2-40B4-BE49-F238E27FC236}">
                <a16:creationId xmlns:a16="http://schemas.microsoft.com/office/drawing/2014/main" id="{4C4399C6-8C1D-4083-0B15-FD8DD4981298}"/>
              </a:ext>
            </a:extLst>
          </p:cNvPr>
          <p:cNvGraphicFramePr>
            <a:graphicFrameLocks noGrp="1"/>
          </p:cNvGraphicFramePr>
          <p:nvPr>
            <p:extLst>
              <p:ext uri="{D42A27DB-BD31-4B8C-83A1-F6EECF244321}">
                <p14:modId xmlns:p14="http://schemas.microsoft.com/office/powerpoint/2010/main" val="1090549665"/>
              </p:ext>
            </p:extLst>
          </p:nvPr>
        </p:nvGraphicFramePr>
        <p:xfrm>
          <a:off x="567638" y="3593438"/>
          <a:ext cx="5528361" cy="1483360"/>
        </p:xfrm>
        <a:graphic>
          <a:graphicData uri="http://schemas.openxmlformats.org/drawingml/2006/table">
            <a:tbl>
              <a:tblPr firstRow="1" bandRow="1">
                <a:tableStyleId>{5940675A-B579-460E-94D1-54222C63F5DA}</a:tableStyleId>
              </a:tblPr>
              <a:tblGrid>
                <a:gridCol w="581420">
                  <a:extLst>
                    <a:ext uri="{9D8B030D-6E8A-4147-A177-3AD203B41FA5}">
                      <a16:colId xmlns:a16="http://schemas.microsoft.com/office/drawing/2014/main" val="3672751989"/>
                    </a:ext>
                  </a:extLst>
                </a:gridCol>
                <a:gridCol w="1584851">
                  <a:extLst>
                    <a:ext uri="{9D8B030D-6E8A-4147-A177-3AD203B41FA5}">
                      <a16:colId xmlns:a16="http://schemas.microsoft.com/office/drawing/2014/main" val="2748088679"/>
                    </a:ext>
                  </a:extLst>
                </a:gridCol>
                <a:gridCol w="1182273">
                  <a:extLst>
                    <a:ext uri="{9D8B030D-6E8A-4147-A177-3AD203B41FA5}">
                      <a16:colId xmlns:a16="http://schemas.microsoft.com/office/drawing/2014/main" val="2885536368"/>
                    </a:ext>
                  </a:extLst>
                </a:gridCol>
                <a:gridCol w="628852">
                  <a:extLst>
                    <a:ext uri="{9D8B030D-6E8A-4147-A177-3AD203B41FA5}">
                      <a16:colId xmlns:a16="http://schemas.microsoft.com/office/drawing/2014/main" val="4061449317"/>
                    </a:ext>
                  </a:extLst>
                </a:gridCol>
                <a:gridCol w="628852">
                  <a:extLst>
                    <a:ext uri="{9D8B030D-6E8A-4147-A177-3AD203B41FA5}">
                      <a16:colId xmlns:a16="http://schemas.microsoft.com/office/drawing/2014/main" val="3034090366"/>
                    </a:ext>
                  </a:extLst>
                </a:gridCol>
                <a:gridCol w="922113">
                  <a:extLst>
                    <a:ext uri="{9D8B030D-6E8A-4147-A177-3AD203B41FA5}">
                      <a16:colId xmlns:a16="http://schemas.microsoft.com/office/drawing/2014/main" val="432802541"/>
                    </a:ext>
                  </a:extLst>
                </a:gridCol>
              </a:tblGrid>
              <a:tr h="370840">
                <a:tc gridSpan="6">
                  <a:txBody>
                    <a:bodyPr/>
                    <a:lstStyle/>
                    <a:p>
                      <a:r>
                        <a:rPr lang="en-US" b="1" dirty="0" err="1"/>
                        <a:t>Sigulai</a:t>
                      </a:r>
                      <a:endParaRPr lang="en-ID"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tc hMerge="1">
                  <a:txBody>
                    <a:bodyPr/>
                    <a:lstStyle/>
                    <a:p>
                      <a:endParaRPr lang="en-ID"/>
                    </a:p>
                  </a:txBody>
                  <a:tcPr/>
                </a:tc>
                <a:tc hMerge="1">
                  <a:txBody>
                    <a:bodyPr/>
                    <a:lstStyle/>
                    <a:p>
                      <a:endParaRPr lang="en-ID"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3537742"/>
                  </a:ext>
                </a:extLst>
              </a:tr>
              <a:tr h="370840">
                <a:tc>
                  <a:txBody>
                    <a:bodyPr/>
                    <a:lstStyle/>
                    <a:p>
                      <a:r>
                        <a:rPr lang="en-US" dirty="0"/>
                        <a:t>2e.</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mo</a:t>
                      </a:r>
                      <a:r>
                        <a:rPr lang="en-US" b="1" dirty="0"/>
                        <a:t>=du</a:t>
                      </a:r>
                      <a:endParaRPr lang="en-ID"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mang-ila</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Joni</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yuw</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m</a:t>
                      </a:r>
                      <a:r>
                        <a:rPr lang="en-US" dirty="0" err="1">
                          <a:latin typeface="Doulos SIL" panose="02000500070000020004" pitchFamily="2" charset="0"/>
                          <a:ea typeface="Doulos SIL" panose="02000500070000020004" pitchFamily="2" charset="0"/>
                          <a:cs typeface="Doulos SIL" panose="02000500070000020004" pitchFamily="2" charset="0"/>
                        </a:rPr>
                        <a:t>ǝlǝ</a:t>
                      </a:r>
                      <a:r>
                        <a:rPr lang="en-US" dirty="0">
                          <a:latin typeface="Doulos SIL" panose="02000500070000020004" pitchFamily="2" charset="0"/>
                          <a:ea typeface="Doulos SIL" panose="02000500070000020004" pitchFamily="2" charset="0"/>
                          <a:cs typeface="Doulos SIL" panose="02000500070000020004" pitchFamily="2" charset="0"/>
                        </a:rPr>
                        <a:t>Ɂ</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40218373"/>
                  </a:ext>
                </a:extLst>
              </a:tr>
              <a:tr h="370840">
                <a:tc>
                  <a:txBody>
                    <a:bodyPr/>
                    <a:lstStyle/>
                    <a:p>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PST=</a:t>
                      </a:r>
                      <a:r>
                        <a:rPr lang="en-US" sz="1600" b="1" dirty="0"/>
                        <a:t>1SG.ABS</a:t>
                      </a:r>
                      <a:endParaRPr lang="en-ID" sz="16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AV-see</a:t>
                      </a:r>
                      <a:endParaRPr lang="en-ID"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Joni</a:t>
                      </a:r>
                      <a:endParaRPr lang="en-ID"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REL.</a:t>
                      </a:r>
                      <a:endParaRPr lang="en-ID"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sleep</a:t>
                      </a:r>
                      <a:endParaRPr lang="en-ID"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4839563"/>
                  </a:ext>
                </a:extLst>
              </a:tr>
              <a:tr h="370840">
                <a:tc>
                  <a:txBody>
                    <a:bodyPr/>
                    <a:lstStyle/>
                    <a:p>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5">
                  <a:txBody>
                    <a:bodyPr/>
                    <a:lstStyle/>
                    <a:p>
                      <a:r>
                        <a:rPr lang="en-US" dirty="0"/>
                        <a:t>‘I saw Joni sleeping’</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a:p>
                  </a:txBody>
                  <a:tcPr/>
                </a:tc>
                <a:tc hMerge="1">
                  <a:txBody>
                    <a:bodyPr/>
                    <a:lstStyle/>
                    <a:p>
                      <a:endParaRPr lang="en-ID"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82632790"/>
                  </a:ext>
                </a:extLst>
              </a:tr>
            </a:tbl>
          </a:graphicData>
        </a:graphic>
      </p:graphicFrame>
      <p:graphicFrame>
        <p:nvGraphicFramePr>
          <p:cNvPr id="9" name="Table 8">
            <a:extLst>
              <a:ext uri="{FF2B5EF4-FFF2-40B4-BE49-F238E27FC236}">
                <a16:creationId xmlns:a16="http://schemas.microsoft.com/office/drawing/2014/main" id="{88BD9000-C921-652C-7B8E-9F460E0AD91C}"/>
              </a:ext>
            </a:extLst>
          </p:cNvPr>
          <p:cNvGraphicFramePr>
            <a:graphicFrameLocks noGrp="1"/>
          </p:cNvGraphicFramePr>
          <p:nvPr>
            <p:extLst>
              <p:ext uri="{D42A27DB-BD31-4B8C-83A1-F6EECF244321}">
                <p14:modId xmlns:p14="http://schemas.microsoft.com/office/powerpoint/2010/main" val="1057872697"/>
              </p:ext>
            </p:extLst>
          </p:nvPr>
        </p:nvGraphicFramePr>
        <p:xfrm>
          <a:off x="567638" y="5219499"/>
          <a:ext cx="5738568" cy="1381760"/>
        </p:xfrm>
        <a:graphic>
          <a:graphicData uri="http://schemas.openxmlformats.org/drawingml/2006/table">
            <a:tbl>
              <a:tblPr firstRow="1" bandRow="1">
                <a:tableStyleId>{5940675A-B579-460E-94D1-54222C63F5DA}</a:tableStyleId>
              </a:tblPr>
              <a:tblGrid>
                <a:gridCol w="520183">
                  <a:extLst>
                    <a:ext uri="{9D8B030D-6E8A-4147-A177-3AD203B41FA5}">
                      <a16:colId xmlns:a16="http://schemas.microsoft.com/office/drawing/2014/main" val="2868590724"/>
                    </a:ext>
                  </a:extLst>
                </a:gridCol>
                <a:gridCol w="630620">
                  <a:extLst>
                    <a:ext uri="{9D8B030D-6E8A-4147-A177-3AD203B41FA5}">
                      <a16:colId xmlns:a16="http://schemas.microsoft.com/office/drawing/2014/main" val="2040459657"/>
                    </a:ext>
                  </a:extLst>
                </a:gridCol>
                <a:gridCol w="677918">
                  <a:extLst>
                    <a:ext uri="{9D8B030D-6E8A-4147-A177-3AD203B41FA5}">
                      <a16:colId xmlns:a16="http://schemas.microsoft.com/office/drawing/2014/main" val="1417806879"/>
                    </a:ext>
                  </a:extLst>
                </a:gridCol>
                <a:gridCol w="819807">
                  <a:extLst>
                    <a:ext uri="{9D8B030D-6E8A-4147-A177-3AD203B41FA5}">
                      <a16:colId xmlns:a16="http://schemas.microsoft.com/office/drawing/2014/main" val="1975396926"/>
                    </a:ext>
                  </a:extLst>
                </a:gridCol>
                <a:gridCol w="1545020">
                  <a:extLst>
                    <a:ext uri="{9D8B030D-6E8A-4147-A177-3AD203B41FA5}">
                      <a16:colId xmlns:a16="http://schemas.microsoft.com/office/drawing/2014/main" val="1793794877"/>
                    </a:ext>
                  </a:extLst>
                </a:gridCol>
                <a:gridCol w="1545020">
                  <a:extLst>
                    <a:ext uri="{9D8B030D-6E8A-4147-A177-3AD203B41FA5}">
                      <a16:colId xmlns:a16="http://schemas.microsoft.com/office/drawing/2014/main" val="4268810845"/>
                    </a:ext>
                  </a:extLst>
                </a:gridCol>
              </a:tblGrid>
              <a:tr h="370840">
                <a:tc>
                  <a:txBody>
                    <a:bodyPr/>
                    <a:lstStyle/>
                    <a:p>
                      <a:r>
                        <a:rPr lang="en-US" dirty="0"/>
                        <a:t>2f.</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Joni </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yuw</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m</a:t>
                      </a:r>
                      <a:r>
                        <a:rPr lang="en-US" dirty="0" err="1">
                          <a:latin typeface="Doulos SIL" panose="02000500070000020004" pitchFamily="2" charset="0"/>
                          <a:ea typeface="Doulos SIL" panose="02000500070000020004" pitchFamily="2" charset="0"/>
                          <a:cs typeface="Doulos SIL" panose="02000500070000020004" pitchFamily="2" charset="0"/>
                        </a:rPr>
                        <a:t>ǝlǝ</a:t>
                      </a:r>
                      <a:r>
                        <a:rPr lang="en-US" dirty="0">
                          <a:latin typeface="Doulos SIL" panose="02000500070000020004" pitchFamily="2" charset="0"/>
                          <a:ea typeface="Doulos SIL" panose="02000500070000020004" pitchFamily="2" charset="0"/>
                          <a:cs typeface="Doulos SIL" panose="02000500070000020004" pitchFamily="2" charset="0"/>
                        </a:rPr>
                        <a:t>Ɂ</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mo</a:t>
                      </a:r>
                      <a:r>
                        <a:rPr lang="en-US" dirty="0"/>
                        <a:t>-</a:t>
                      </a:r>
                      <a:r>
                        <a:rPr lang="en-US" b="1" dirty="0"/>
                        <a:t>di</a:t>
                      </a:r>
                      <a:endParaRPr lang="en-ID"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a:t>u</a:t>
                      </a:r>
                      <a:r>
                        <a:rPr lang="en-US" dirty="0"/>
                        <a:t>-</a:t>
                      </a:r>
                      <a:r>
                        <a:rPr lang="en-US" dirty="0" err="1"/>
                        <a:t>ila</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37142614"/>
                  </a:ext>
                </a:extLst>
              </a:tr>
              <a:tr h="370840">
                <a:tc>
                  <a:txBody>
                    <a:bodyPr/>
                    <a:lstStyle/>
                    <a:p>
                      <a:endParaRPr lang="en-ID"/>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Joni</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REL.</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sleep</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PST-</a:t>
                      </a:r>
                      <a:r>
                        <a:rPr lang="en-US" b="1" dirty="0"/>
                        <a:t>3SG.ABS</a:t>
                      </a:r>
                      <a:endParaRPr lang="en-ID"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a:t>1SG.ERG</a:t>
                      </a:r>
                      <a:r>
                        <a:rPr lang="en-US" dirty="0"/>
                        <a:t>-see</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51506280"/>
                  </a:ext>
                </a:extLst>
              </a:tr>
              <a:tr h="370840">
                <a:tc>
                  <a:txBody>
                    <a:bodyPr/>
                    <a:lstStyle/>
                    <a:p>
                      <a:endParaRPr lang="en-ID"/>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5">
                  <a:txBody>
                    <a:bodyPr/>
                    <a:lstStyle/>
                    <a:p>
                      <a:r>
                        <a:rPr lang="en-US" dirty="0"/>
                        <a:t>‘I saw Joni sleeping’</a:t>
                      </a:r>
                    </a:p>
                    <a:p>
                      <a:r>
                        <a:rPr lang="en-US" dirty="0"/>
                        <a:t>Literally : ‘Joni who was sleeping, I saw.’</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3065443717"/>
                  </a:ext>
                </a:extLst>
              </a:tr>
            </a:tbl>
          </a:graphicData>
        </a:graphic>
      </p:graphicFrame>
    </p:spTree>
    <p:extLst>
      <p:ext uri="{BB962C8B-B14F-4D97-AF65-F5344CB8AC3E}">
        <p14:creationId xmlns:p14="http://schemas.microsoft.com/office/powerpoint/2010/main" val="1604140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9F13A67C-1B45-17A1-78C6-245B11EDD428}"/>
              </a:ext>
            </a:extLst>
          </p:cNvPr>
          <p:cNvGraphicFramePr>
            <a:graphicFrameLocks noGrp="1"/>
          </p:cNvGraphicFramePr>
          <p:nvPr>
            <p:extLst>
              <p:ext uri="{D42A27DB-BD31-4B8C-83A1-F6EECF244321}">
                <p14:modId xmlns:p14="http://schemas.microsoft.com/office/powerpoint/2010/main" val="3810631021"/>
              </p:ext>
            </p:extLst>
          </p:nvPr>
        </p:nvGraphicFramePr>
        <p:xfrm>
          <a:off x="6452074" y="1855243"/>
          <a:ext cx="4873624" cy="1112520"/>
        </p:xfrm>
        <a:graphic>
          <a:graphicData uri="http://schemas.openxmlformats.org/drawingml/2006/table">
            <a:tbl>
              <a:tblPr firstRow="1" bandRow="1">
                <a:tableStyleId>{5940675A-B579-460E-94D1-54222C63F5DA}</a:tableStyleId>
              </a:tblPr>
              <a:tblGrid>
                <a:gridCol w="542926">
                  <a:extLst>
                    <a:ext uri="{9D8B030D-6E8A-4147-A177-3AD203B41FA5}">
                      <a16:colId xmlns:a16="http://schemas.microsoft.com/office/drawing/2014/main" val="133284415"/>
                    </a:ext>
                  </a:extLst>
                </a:gridCol>
                <a:gridCol w="1893886">
                  <a:extLst>
                    <a:ext uri="{9D8B030D-6E8A-4147-A177-3AD203B41FA5}">
                      <a16:colId xmlns:a16="http://schemas.microsoft.com/office/drawing/2014/main" val="2785804940"/>
                    </a:ext>
                  </a:extLst>
                </a:gridCol>
                <a:gridCol w="1566340">
                  <a:extLst>
                    <a:ext uri="{9D8B030D-6E8A-4147-A177-3AD203B41FA5}">
                      <a16:colId xmlns:a16="http://schemas.microsoft.com/office/drawing/2014/main" val="1072838878"/>
                    </a:ext>
                  </a:extLst>
                </a:gridCol>
                <a:gridCol w="870472">
                  <a:extLst>
                    <a:ext uri="{9D8B030D-6E8A-4147-A177-3AD203B41FA5}">
                      <a16:colId xmlns:a16="http://schemas.microsoft.com/office/drawing/2014/main" val="1840301488"/>
                    </a:ext>
                  </a:extLst>
                </a:gridCol>
              </a:tblGrid>
              <a:tr h="370840">
                <a:tc>
                  <a:txBody>
                    <a:bodyPr/>
                    <a:lstStyle/>
                    <a:p>
                      <a:r>
                        <a:rPr lang="en-US" dirty="0"/>
                        <a:t>3h.</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err="1"/>
                        <a:t>but</a:t>
                      </a:r>
                      <a:r>
                        <a:rPr lang="en-US" b="1" dirty="0" err="1">
                          <a:latin typeface="Doulos SIL" panose="02000500070000020004" pitchFamily="2" charset="0"/>
                          <a:ea typeface="Doulos SIL" panose="02000500070000020004" pitchFamily="2" charset="0"/>
                          <a:cs typeface="Doulos SIL" panose="02000500070000020004" pitchFamily="2" charset="0"/>
                        </a:rPr>
                        <a:t>əŋ</a:t>
                      </a:r>
                      <a:r>
                        <a:rPr lang="en-US" dirty="0">
                          <a:latin typeface="Doulos SIL" panose="02000500070000020004" pitchFamily="2" charset="0"/>
                          <a:ea typeface="Doulos SIL" panose="02000500070000020004" pitchFamily="2" charset="0"/>
                          <a:cs typeface="Doulos SIL" panose="02000500070000020004" pitchFamily="2" charset="0"/>
                        </a:rPr>
                        <a:t>-di</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la-</a:t>
                      </a:r>
                      <a:r>
                        <a:rPr lang="en-US" dirty="0" err="1"/>
                        <a:t>entuk</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lale’e</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718349441"/>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a:t>PROG</a:t>
                      </a:r>
                      <a:r>
                        <a:rPr lang="en-US" dirty="0"/>
                        <a:t>-3SG.ABS</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3PL.ERG-hit</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now</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99231305"/>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3">
                  <a:txBody>
                    <a:bodyPr/>
                    <a:lstStyle/>
                    <a:p>
                      <a:r>
                        <a:rPr lang="en-US" dirty="0"/>
                        <a:t>‘They are hitting him now’</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1239193245"/>
                  </a:ext>
                </a:extLst>
              </a:tr>
            </a:tbl>
          </a:graphicData>
        </a:graphic>
      </p:graphicFrame>
      <p:graphicFrame>
        <p:nvGraphicFramePr>
          <p:cNvPr id="6" name="Table 5">
            <a:extLst>
              <a:ext uri="{FF2B5EF4-FFF2-40B4-BE49-F238E27FC236}">
                <a16:creationId xmlns:a16="http://schemas.microsoft.com/office/drawing/2014/main" id="{33B30626-91ED-B320-B188-6C9407DA1475}"/>
              </a:ext>
            </a:extLst>
          </p:cNvPr>
          <p:cNvGraphicFramePr>
            <a:graphicFrameLocks noGrp="1"/>
          </p:cNvGraphicFramePr>
          <p:nvPr>
            <p:extLst>
              <p:ext uri="{D42A27DB-BD31-4B8C-83A1-F6EECF244321}">
                <p14:modId xmlns:p14="http://schemas.microsoft.com/office/powerpoint/2010/main" val="1543148606"/>
              </p:ext>
            </p:extLst>
          </p:nvPr>
        </p:nvGraphicFramePr>
        <p:xfrm>
          <a:off x="6389019" y="199048"/>
          <a:ext cx="4675832" cy="1483360"/>
        </p:xfrm>
        <a:graphic>
          <a:graphicData uri="http://schemas.openxmlformats.org/drawingml/2006/table">
            <a:tbl>
              <a:tblPr firstRow="1" bandRow="1">
                <a:tableStyleId>{5940675A-B579-460E-94D1-54222C63F5DA}</a:tableStyleId>
              </a:tblPr>
              <a:tblGrid>
                <a:gridCol w="545912">
                  <a:extLst>
                    <a:ext uri="{9D8B030D-6E8A-4147-A177-3AD203B41FA5}">
                      <a16:colId xmlns:a16="http://schemas.microsoft.com/office/drawing/2014/main" val="304925738"/>
                    </a:ext>
                  </a:extLst>
                </a:gridCol>
                <a:gridCol w="1569492">
                  <a:extLst>
                    <a:ext uri="{9D8B030D-6E8A-4147-A177-3AD203B41FA5}">
                      <a16:colId xmlns:a16="http://schemas.microsoft.com/office/drawing/2014/main" val="1550718072"/>
                    </a:ext>
                  </a:extLst>
                </a:gridCol>
                <a:gridCol w="1391470">
                  <a:extLst>
                    <a:ext uri="{9D8B030D-6E8A-4147-A177-3AD203B41FA5}">
                      <a16:colId xmlns:a16="http://schemas.microsoft.com/office/drawing/2014/main" val="1069038026"/>
                    </a:ext>
                  </a:extLst>
                </a:gridCol>
                <a:gridCol w="1168958">
                  <a:extLst>
                    <a:ext uri="{9D8B030D-6E8A-4147-A177-3AD203B41FA5}">
                      <a16:colId xmlns:a16="http://schemas.microsoft.com/office/drawing/2014/main" val="694127319"/>
                    </a:ext>
                  </a:extLst>
                </a:gridCol>
              </a:tblGrid>
              <a:tr h="370840">
                <a:tc gridSpan="4">
                  <a:txBody>
                    <a:bodyPr/>
                    <a:lstStyle/>
                    <a:p>
                      <a:r>
                        <a:rPr lang="en-US" b="1" dirty="0" err="1"/>
                        <a:t>Sigulai</a:t>
                      </a:r>
                      <a:endParaRPr lang="en-ID"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1899161090"/>
                  </a:ext>
                </a:extLst>
              </a:tr>
              <a:tr h="370840">
                <a:tc>
                  <a:txBody>
                    <a:bodyPr/>
                    <a:lstStyle/>
                    <a:p>
                      <a:r>
                        <a:rPr lang="en-US" dirty="0"/>
                        <a:t>3g.</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err="1"/>
                        <a:t>mo</a:t>
                      </a:r>
                      <a:r>
                        <a:rPr lang="en-US" dirty="0"/>
                        <a:t>-du</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man-(s)</a:t>
                      </a:r>
                      <a:r>
                        <a:rPr lang="en-US" dirty="0" err="1">
                          <a:latin typeface="Doulos SIL" panose="02000500070000020004" pitchFamily="2" charset="0"/>
                          <a:ea typeface="Doulos SIL" panose="02000500070000020004" pitchFamily="2" charset="0"/>
                          <a:cs typeface="Doulos SIL" panose="02000500070000020004" pitchFamily="2" charset="0"/>
                        </a:rPr>
                        <a:t>ǝsae</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s</a:t>
                      </a:r>
                      <a:r>
                        <a:rPr lang="en-US" dirty="0" err="1">
                          <a:latin typeface="Doulos SIL" panose="02000500070000020004" pitchFamily="2" charset="0"/>
                          <a:ea typeface="Doulos SIL" panose="02000500070000020004" pitchFamily="2" charset="0"/>
                          <a:cs typeface="Doulos SIL" panose="02000500070000020004" pitchFamily="2" charset="0"/>
                        </a:rPr>
                        <a:t>ǝ</a:t>
                      </a:r>
                      <a:r>
                        <a:rPr lang="en-US" dirty="0" err="1"/>
                        <a:t>limbut</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23630864"/>
                  </a:ext>
                </a:extLst>
              </a:tr>
              <a:tr h="370840">
                <a:tc>
                  <a:txBody>
                    <a:bodyPr/>
                    <a:lstStyle/>
                    <a:p>
                      <a:endParaRPr lang="en-ID"/>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a:t>PST</a:t>
                      </a:r>
                      <a:r>
                        <a:rPr lang="en-US" dirty="0"/>
                        <a:t>-1SG.ABS</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AV-wash</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blanket</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50059905"/>
                  </a:ext>
                </a:extLst>
              </a:tr>
              <a:tr h="370840">
                <a:tc>
                  <a:txBody>
                    <a:bodyPr/>
                    <a:lstStyle/>
                    <a:p>
                      <a:endParaRPr lang="en-ID"/>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3">
                  <a:txBody>
                    <a:bodyPr/>
                    <a:lstStyle/>
                    <a:p>
                      <a:r>
                        <a:rPr lang="en-US" dirty="0"/>
                        <a:t>‘I washed the blanket’</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356668500"/>
                  </a:ext>
                </a:extLst>
              </a:tr>
            </a:tbl>
          </a:graphicData>
        </a:graphic>
      </p:graphicFrame>
      <p:graphicFrame>
        <p:nvGraphicFramePr>
          <p:cNvPr id="3" name="Table 2">
            <a:extLst>
              <a:ext uri="{FF2B5EF4-FFF2-40B4-BE49-F238E27FC236}">
                <a16:creationId xmlns:a16="http://schemas.microsoft.com/office/drawing/2014/main" id="{442CB2AE-8B28-EA48-8595-9C84DACFB367}"/>
              </a:ext>
            </a:extLst>
          </p:cNvPr>
          <p:cNvGraphicFramePr>
            <a:graphicFrameLocks noGrp="1"/>
          </p:cNvGraphicFramePr>
          <p:nvPr>
            <p:extLst>
              <p:ext uri="{D42A27DB-BD31-4B8C-83A1-F6EECF244321}">
                <p14:modId xmlns:p14="http://schemas.microsoft.com/office/powerpoint/2010/main" val="914862611"/>
              </p:ext>
            </p:extLst>
          </p:nvPr>
        </p:nvGraphicFramePr>
        <p:xfrm>
          <a:off x="5723871" y="3446415"/>
          <a:ext cx="6067425" cy="1112520"/>
        </p:xfrm>
        <a:graphic>
          <a:graphicData uri="http://schemas.openxmlformats.org/drawingml/2006/table">
            <a:tbl>
              <a:tblPr firstRow="1" bandRow="1">
                <a:tableStyleId>{5940675A-B579-460E-94D1-54222C63F5DA}</a:tableStyleId>
              </a:tblPr>
              <a:tblGrid>
                <a:gridCol w="504825">
                  <a:extLst>
                    <a:ext uri="{9D8B030D-6E8A-4147-A177-3AD203B41FA5}">
                      <a16:colId xmlns:a16="http://schemas.microsoft.com/office/drawing/2014/main" val="304925738"/>
                    </a:ext>
                  </a:extLst>
                </a:gridCol>
                <a:gridCol w="1257300">
                  <a:extLst>
                    <a:ext uri="{9D8B030D-6E8A-4147-A177-3AD203B41FA5}">
                      <a16:colId xmlns:a16="http://schemas.microsoft.com/office/drawing/2014/main" val="2488353101"/>
                    </a:ext>
                  </a:extLst>
                </a:gridCol>
                <a:gridCol w="1600200">
                  <a:extLst>
                    <a:ext uri="{9D8B030D-6E8A-4147-A177-3AD203B41FA5}">
                      <a16:colId xmlns:a16="http://schemas.microsoft.com/office/drawing/2014/main" val="1550718072"/>
                    </a:ext>
                  </a:extLst>
                </a:gridCol>
                <a:gridCol w="1346824">
                  <a:extLst>
                    <a:ext uri="{9D8B030D-6E8A-4147-A177-3AD203B41FA5}">
                      <a16:colId xmlns:a16="http://schemas.microsoft.com/office/drawing/2014/main" val="1069038026"/>
                    </a:ext>
                  </a:extLst>
                </a:gridCol>
                <a:gridCol w="1358276">
                  <a:extLst>
                    <a:ext uri="{9D8B030D-6E8A-4147-A177-3AD203B41FA5}">
                      <a16:colId xmlns:a16="http://schemas.microsoft.com/office/drawing/2014/main" val="694127319"/>
                    </a:ext>
                  </a:extLst>
                </a:gridCol>
              </a:tblGrid>
              <a:tr h="370840">
                <a:tc>
                  <a:txBody>
                    <a:bodyPr/>
                    <a:lstStyle/>
                    <a:p>
                      <a:r>
                        <a:rPr lang="en-US" dirty="0"/>
                        <a:t>3i.</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D" b="1" dirty="0" err="1"/>
                        <a:t>ietu</a:t>
                      </a:r>
                      <a:endParaRPr lang="en-ID"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b="1" dirty="0" err="1"/>
                        <a:t>mo</a:t>
                      </a:r>
                      <a:r>
                        <a:rPr lang="en-US" dirty="0"/>
                        <a:t>-du</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man-(s)</a:t>
                      </a:r>
                      <a:r>
                        <a:rPr lang="en-US" dirty="0" err="1">
                          <a:latin typeface="Doulos SIL" panose="02000500070000020004" pitchFamily="2" charset="0"/>
                          <a:ea typeface="Doulos SIL" panose="02000500070000020004" pitchFamily="2" charset="0"/>
                          <a:cs typeface="Doulos SIL" panose="02000500070000020004" pitchFamily="2" charset="0"/>
                        </a:rPr>
                        <a:t>ǝsae</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s</a:t>
                      </a:r>
                      <a:r>
                        <a:rPr lang="en-US" dirty="0" err="1">
                          <a:latin typeface="Doulos SIL" panose="02000500070000020004" pitchFamily="2" charset="0"/>
                          <a:ea typeface="Doulos SIL" panose="02000500070000020004" pitchFamily="2" charset="0"/>
                          <a:cs typeface="Doulos SIL" panose="02000500070000020004" pitchFamily="2" charset="0"/>
                        </a:rPr>
                        <a:t>ǝ</a:t>
                      </a:r>
                      <a:r>
                        <a:rPr lang="en-US" dirty="0" err="1"/>
                        <a:t>limbut</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3630864"/>
                  </a:ext>
                </a:extLst>
              </a:tr>
              <a:tr h="370840">
                <a:tc>
                  <a:txBody>
                    <a:bodyPr/>
                    <a:lstStyle/>
                    <a:p>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ID" b="1" dirty="0"/>
                        <a:t>1SG.NOM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b="1" dirty="0"/>
                        <a:t>PST</a:t>
                      </a:r>
                      <a:r>
                        <a:rPr lang="en-US" dirty="0"/>
                        <a:t>-1SG.ABS</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AV-wash</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blanket</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50059905"/>
                  </a:ext>
                </a:extLst>
              </a:tr>
              <a:tr h="370840">
                <a:tc>
                  <a:txBody>
                    <a:bodyPr/>
                    <a:lstStyle/>
                    <a:p>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4">
                  <a:txBody>
                    <a:bodyPr/>
                    <a:lstStyle/>
                    <a:p>
                      <a:r>
                        <a:rPr lang="en-US" dirty="0"/>
                        <a:t>‘I washed the blanket’</a:t>
                      </a:r>
                      <a:endParaRPr lang="en-ID"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356668500"/>
                  </a:ext>
                </a:extLst>
              </a:tr>
            </a:tbl>
          </a:graphicData>
        </a:graphic>
      </p:graphicFrame>
      <p:graphicFrame>
        <p:nvGraphicFramePr>
          <p:cNvPr id="4" name="Table 3">
            <a:extLst>
              <a:ext uri="{FF2B5EF4-FFF2-40B4-BE49-F238E27FC236}">
                <a16:creationId xmlns:a16="http://schemas.microsoft.com/office/drawing/2014/main" id="{0B2C8BDA-7A3C-3AE7-AE75-F335E9B68FB4}"/>
              </a:ext>
            </a:extLst>
          </p:cNvPr>
          <p:cNvGraphicFramePr>
            <a:graphicFrameLocks noGrp="1"/>
          </p:cNvGraphicFramePr>
          <p:nvPr>
            <p:extLst>
              <p:ext uri="{D42A27DB-BD31-4B8C-83A1-F6EECF244321}">
                <p14:modId xmlns:p14="http://schemas.microsoft.com/office/powerpoint/2010/main" val="3675546332"/>
              </p:ext>
            </p:extLst>
          </p:nvPr>
        </p:nvGraphicFramePr>
        <p:xfrm>
          <a:off x="5756277" y="5055874"/>
          <a:ext cx="6067425" cy="1112520"/>
        </p:xfrm>
        <a:graphic>
          <a:graphicData uri="http://schemas.openxmlformats.org/drawingml/2006/table">
            <a:tbl>
              <a:tblPr firstRow="1" bandRow="1">
                <a:tableStyleId>{5940675A-B579-460E-94D1-54222C63F5DA}</a:tableStyleId>
              </a:tblPr>
              <a:tblGrid>
                <a:gridCol w="579441">
                  <a:extLst>
                    <a:ext uri="{9D8B030D-6E8A-4147-A177-3AD203B41FA5}">
                      <a16:colId xmlns:a16="http://schemas.microsoft.com/office/drawing/2014/main" val="133284415"/>
                    </a:ext>
                  </a:extLst>
                </a:gridCol>
                <a:gridCol w="1237754">
                  <a:extLst>
                    <a:ext uri="{9D8B030D-6E8A-4147-A177-3AD203B41FA5}">
                      <a16:colId xmlns:a16="http://schemas.microsoft.com/office/drawing/2014/main" val="2317234894"/>
                    </a:ext>
                  </a:extLst>
                </a:gridCol>
                <a:gridCol w="2075059">
                  <a:extLst>
                    <a:ext uri="{9D8B030D-6E8A-4147-A177-3AD203B41FA5}">
                      <a16:colId xmlns:a16="http://schemas.microsoft.com/office/drawing/2014/main" val="2785804940"/>
                    </a:ext>
                  </a:extLst>
                </a:gridCol>
                <a:gridCol w="1410676">
                  <a:extLst>
                    <a:ext uri="{9D8B030D-6E8A-4147-A177-3AD203B41FA5}">
                      <a16:colId xmlns:a16="http://schemas.microsoft.com/office/drawing/2014/main" val="1072838878"/>
                    </a:ext>
                  </a:extLst>
                </a:gridCol>
                <a:gridCol w="764495">
                  <a:extLst>
                    <a:ext uri="{9D8B030D-6E8A-4147-A177-3AD203B41FA5}">
                      <a16:colId xmlns:a16="http://schemas.microsoft.com/office/drawing/2014/main" val="1840301488"/>
                    </a:ext>
                  </a:extLst>
                </a:gridCol>
              </a:tblGrid>
              <a:tr h="370840">
                <a:tc>
                  <a:txBody>
                    <a:bodyPr/>
                    <a:lstStyle/>
                    <a:p>
                      <a:r>
                        <a:rPr lang="en-US" dirty="0"/>
                        <a:t>3j.</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b="1" dirty="0" err="1"/>
                        <a:t>If</a:t>
                      </a:r>
                      <a:r>
                        <a:rPr lang="en-US" b="1" dirty="0" err="1">
                          <a:latin typeface="Doulos SIL" panose="02000500070000020004" pitchFamily="2" charset="0"/>
                          <a:ea typeface="Doulos SIL" panose="02000500070000020004" pitchFamily="2" charset="0"/>
                          <a:cs typeface="Doulos SIL" panose="02000500070000020004" pitchFamily="2" charset="0"/>
                        </a:rPr>
                        <a:t>əila</a:t>
                      </a:r>
                      <a:endParaRPr lang="en-AU"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b="1" dirty="0" err="1"/>
                        <a:t>but</a:t>
                      </a:r>
                      <a:r>
                        <a:rPr lang="en-US" b="1" dirty="0" err="1">
                          <a:latin typeface="Doulos SIL" panose="02000500070000020004" pitchFamily="2" charset="0"/>
                          <a:ea typeface="Doulos SIL" panose="02000500070000020004" pitchFamily="2" charset="0"/>
                          <a:cs typeface="Doulos SIL" panose="02000500070000020004" pitchFamily="2" charset="0"/>
                        </a:rPr>
                        <a:t>əŋ</a:t>
                      </a:r>
                      <a:r>
                        <a:rPr lang="en-US" dirty="0">
                          <a:latin typeface="Doulos SIL" panose="02000500070000020004" pitchFamily="2" charset="0"/>
                          <a:ea typeface="Doulos SIL" panose="02000500070000020004" pitchFamily="2" charset="0"/>
                          <a:cs typeface="Doulos SIL" panose="02000500070000020004" pitchFamily="2" charset="0"/>
                        </a:rPr>
                        <a:t>-di</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la-</a:t>
                      </a:r>
                      <a:r>
                        <a:rPr lang="en-US" dirty="0" err="1"/>
                        <a:t>entuk</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lale’e</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8349441"/>
                  </a:ext>
                </a:extLst>
              </a:tr>
              <a:tr h="370840">
                <a:tc>
                  <a:txBody>
                    <a:bodyPr/>
                    <a:lstStyle/>
                    <a:p>
                      <a:endParaRPr lang="en-AU"/>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b="1" dirty="0"/>
                        <a:t>3PL.NOM</a:t>
                      </a:r>
                      <a:endParaRPr lang="en-AU"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b="1" dirty="0"/>
                        <a:t>PROG</a:t>
                      </a:r>
                      <a:r>
                        <a:rPr lang="en-US" dirty="0"/>
                        <a:t>-3SG.ABS</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3PL.ERG-hit</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now</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99231305"/>
                  </a:ext>
                </a:extLst>
              </a:tr>
              <a:tr h="370840">
                <a:tc>
                  <a:txBody>
                    <a:bodyPr/>
                    <a:lstStyle/>
                    <a:p>
                      <a:endParaRPr lang="en-AU"/>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4">
                  <a:txBody>
                    <a:bodyPr/>
                    <a:lstStyle/>
                    <a:p>
                      <a:r>
                        <a:rPr lang="en-US" dirty="0"/>
                        <a:t>‘They are hitting him now’</a:t>
                      </a:r>
                      <a:endParaRPr lang="en-AU"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1239193245"/>
                  </a:ext>
                </a:extLst>
              </a:tr>
            </a:tbl>
          </a:graphicData>
        </a:graphic>
      </p:graphicFrame>
      <p:sp>
        <p:nvSpPr>
          <p:cNvPr id="5" name="TextBox 4">
            <a:extLst>
              <a:ext uri="{FF2B5EF4-FFF2-40B4-BE49-F238E27FC236}">
                <a16:creationId xmlns:a16="http://schemas.microsoft.com/office/drawing/2014/main" id="{01A511FE-D765-570A-6C6B-E6B8BD8E83EA}"/>
              </a:ext>
            </a:extLst>
          </p:cNvPr>
          <p:cNvSpPr txBox="1"/>
          <p:nvPr/>
        </p:nvSpPr>
        <p:spPr>
          <a:xfrm>
            <a:off x="180975" y="1885775"/>
            <a:ext cx="5029200" cy="3170099"/>
          </a:xfrm>
          <a:prstGeom prst="rect">
            <a:avLst/>
          </a:prstGeom>
          <a:noFill/>
        </p:spPr>
        <p:txBody>
          <a:bodyPr wrap="square" rtlCol="0">
            <a:spAutoFit/>
          </a:bodyPr>
          <a:lstStyle/>
          <a:p>
            <a:pPr marL="285750" indent="-285750">
              <a:buFont typeface="Wingdings" panose="05000000000000000000" pitchFamily="2" charset="2"/>
              <a:buChar char="q"/>
            </a:pPr>
            <a:r>
              <a:rPr lang="en-US" sz="2000" dirty="0" err="1"/>
              <a:t>Sigulai</a:t>
            </a:r>
            <a:r>
              <a:rPr lang="en-US" sz="2000" dirty="0"/>
              <a:t> (ex.3g – 3h) also shows innovation through an inflected auxiliary (AUX) system, as demonstrated by Cebuano and </a:t>
            </a:r>
            <a:r>
              <a:rPr lang="en-US" sz="2000" dirty="0" err="1"/>
              <a:t>Kimaragang</a:t>
            </a:r>
            <a:r>
              <a:rPr lang="en-US" sz="2000" dirty="0"/>
              <a:t> (Ex.3e &amp; 3f) compared to Paiwan and Atayal and an emerging nominative (NOM) (ex.3i &amp; 3j) pattern, offering valuable insights into the interplay between morphosyntactic conservatism and change in AN languages. </a:t>
            </a:r>
            <a:endParaRPr lang="en-AU" sz="2000" dirty="0"/>
          </a:p>
        </p:txBody>
      </p:sp>
    </p:spTree>
    <p:extLst>
      <p:ext uri="{BB962C8B-B14F-4D97-AF65-F5344CB8AC3E}">
        <p14:creationId xmlns:p14="http://schemas.microsoft.com/office/powerpoint/2010/main" val="3341914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6123F0-367E-C189-6A9D-382F57FCB538}"/>
              </a:ext>
            </a:extLst>
          </p:cNvPr>
          <p:cNvSpPr txBox="1"/>
          <p:nvPr/>
        </p:nvSpPr>
        <p:spPr>
          <a:xfrm>
            <a:off x="180975" y="1885775"/>
            <a:ext cx="5029200" cy="3170099"/>
          </a:xfrm>
          <a:prstGeom prst="rect">
            <a:avLst/>
          </a:prstGeom>
          <a:noFill/>
        </p:spPr>
        <p:txBody>
          <a:bodyPr wrap="square" rtlCol="0">
            <a:spAutoFit/>
          </a:bodyPr>
          <a:lstStyle/>
          <a:p>
            <a:pPr marL="285750" indent="-285750">
              <a:buFont typeface="Wingdings" panose="05000000000000000000" pitchFamily="2" charset="2"/>
              <a:buChar char="q"/>
            </a:pPr>
            <a:r>
              <a:rPr lang="en-US" sz="2000" dirty="0" err="1"/>
              <a:t>Sigulai</a:t>
            </a:r>
            <a:r>
              <a:rPr lang="en-US" sz="2000" dirty="0"/>
              <a:t> (ex.3g – 3h) also shows innovation through an inflected auxiliary (AUX) system, as demonstrated by Cebuano and </a:t>
            </a:r>
            <a:r>
              <a:rPr lang="en-US" sz="2000" dirty="0" err="1"/>
              <a:t>Kimaragang</a:t>
            </a:r>
            <a:r>
              <a:rPr lang="en-US" sz="2000" dirty="0"/>
              <a:t> (Ex.3e &amp; 3f) compared to Paiwan and Atayal and an emerging nominative (NOM) (ex.3i &amp; 3j) pattern, offering valuable insights into the interplay between morphosyntactic conservatism and change in AN languages. </a:t>
            </a:r>
            <a:endParaRPr lang="en-AU" sz="2000" dirty="0"/>
          </a:p>
        </p:txBody>
      </p:sp>
      <p:graphicFrame>
        <p:nvGraphicFramePr>
          <p:cNvPr id="2" name="Table 1">
            <a:extLst>
              <a:ext uri="{FF2B5EF4-FFF2-40B4-BE49-F238E27FC236}">
                <a16:creationId xmlns:a16="http://schemas.microsoft.com/office/drawing/2014/main" id="{95A4FF3F-574A-27ED-7F65-7F8F24A99DFB}"/>
              </a:ext>
            </a:extLst>
          </p:cNvPr>
          <p:cNvGraphicFramePr>
            <a:graphicFrameLocks noGrp="1"/>
          </p:cNvGraphicFramePr>
          <p:nvPr>
            <p:extLst>
              <p:ext uri="{D42A27DB-BD31-4B8C-83A1-F6EECF244321}">
                <p14:modId xmlns:p14="http://schemas.microsoft.com/office/powerpoint/2010/main" val="306473355"/>
              </p:ext>
            </p:extLst>
          </p:nvPr>
        </p:nvGraphicFramePr>
        <p:xfrm>
          <a:off x="187967" y="5231473"/>
          <a:ext cx="5665338" cy="1483360"/>
        </p:xfrm>
        <a:graphic>
          <a:graphicData uri="http://schemas.openxmlformats.org/drawingml/2006/table">
            <a:tbl>
              <a:tblPr firstRow="1" bandRow="1">
                <a:tableStyleId>{5940675A-B579-460E-94D1-54222C63F5DA}</a:tableStyleId>
              </a:tblPr>
              <a:tblGrid>
                <a:gridCol w="529010">
                  <a:extLst>
                    <a:ext uri="{9D8B030D-6E8A-4147-A177-3AD203B41FA5}">
                      <a16:colId xmlns:a16="http://schemas.microsoft.com/office/drawing/2014/main" val="3626204863"/>
                    </a:ext>
                  </a:extLst>
                </a:gridCol>
                <a:gridCol w="2437220">
                  <a:extLst>
                    <a:ext uri="{9D8B030D-6E8A-4147-A177-3AD203B41FA5}">
                      <a16:colId xmlns:a16="http://schemas.microsoft.com/office/drawing/2014/main" val="960247021"/>
                    </a:ext>
                  </a:extLst>
                </a:gridCol>
                <a:gridCol w="929200">
                  <a:extLst>
                    <a:ext uri="{9D8B030D-6E8A-4147-A177-3AD203B41FA5}">
                      <a16:colId xmlns:a16="http://schemas.microsoft.com/office/drawing/2014/main" val="3965613594"/>
                    </a:ext>
                  </a:extLst>
                </a:gridCol>
                <a:gridCol w="973449">
                  <a:extLst>
                    <a:ext uri="{9D8B030D-6E8A-4147-A177-3AD203B41FA5}">
                      <a16:colId xmlns:a16="http://schemas.microsoft.com/office/drawing/2014/main" val="1313034461"/>
                    </a:ext>
                  </a:extLst>
                </a:gridCol>
                <a:gridCol w="796459">
                  <a:extLst>
                    <a:ext uri="{9D8B030D-6E8A-4147-A177-3AD203B41FA5}">
                      <a16:colId xmlns:a16="http://schemas.microsoft.com/office/drawing/2014/main" val="2939918939"/>
                    </a:ext>
                  </a:extLst>
                </a:gridCol>
              </a:tblGrid>
              <a:tr h="370840">
                <a:tc gridSpan="5">
                  <a:txBody>
                    <a:bodyPr/>
                    <a:lstStyle/>
                    <a:p>
                      <a:r>
                        <a:rPr lang="en-US" b="1" dirty="0"/>
                        <a:t>Cebuano Bisayan (Wolf 1996 in Ross 2002, 53)</a:t>
                      </a:r>
                      <a:endParaRPr lang="en-ID"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2585036473"/>
                  </a:ext>
                </a:extLst>
              </a:tr>
              <a:tr h="370840">
                <a:tc>
                  <a:txBody>
                    <a:bodyPr/>
                    <a:lstStyle/>
                    <a:p>
                      <a:r>
                        <a:rPr lang="en-US" dirty="0"/>
                        <a:t>3f.</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a:t>Gi</a:t>
                      </a:r>
                      <a:r>
                        <a:rPr lang="en-US" dirty="0"/>
                        <a:t>-</a:t>
                      </a:r>
                      <a:r>
                        <a:rPr lang="en-US" dirty="0" err="1"/>
                        <a:t>hugas</a:t>
                      </a:r>
                      <a:r>
                        <a:rPr lang="en-US" dirty="0"/>
                        <a:t>-an=</a:t>
                      </a:r>
                      <a:r>
                        <a:rPr lang="en-US" dirty="0" err="1"/>
                        <a:t>ku</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ang</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manga</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pl</a:t>
                      </a:r>
                      <a:r>
                        <a:rPr lang="en-US" dirty="0" err="1">
                          <a:latin typeface="Doulos SIL" panose="02000500070000020004" pitchFamily="2" charset="0"/>
                          <a:ea typeface="Doulos SIL" panose="02000500070000020004" pitchFamily="2" charset="0"/>
                          <a:cs typeface="Doulos SIL" panose="02000500070000020004" pitchFamily="2" charset="0"/>
                        </a:rPr>
                        <a:t>á</a:t>
                      </a:r>
                      <a:r>
                        <a:rPr lang="en-US" dirty="0" err="1"/>
                        <a:t>tu</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99956989"/>
                  </a:ext>
                </a:extLst>
              </a:tr>
              <a:tr h="370840">
                <a:tc>
                  <a:txBody>
                    <a:bodyPr/>
                    <a:lstStyle/>
                    <a:p>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b="1" dirty="0"/>
                        <a:t>PF</a:t>
                      </a:r>
                      <a:r>
                        <a:rPr lang="en-US" sz="1600" dirty="0"/>
                        <a:t>-wash-LV=GEN:1SG</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SPEC</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PL</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plate</a:t>
                      </a:r>
                      <a:endParaRPr lang="en-ID"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78181954"/>
                  </a:ext>
                </a:extLst>
              </a:tr>
              <a:tr h="370840">
                <a:tc>
                  <a:txBody>
                    <a:bodyPr/>
                    <a:lstStyle/>
                    <a:p>
                      <a:endParaRPr lang="en-ID"/>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4">
                  <a:txBody>
                    <a:bodyPr/>
                    <a:lstStyle/>
                    <a:p>
                      <a:r>
                        <a:rPr lang="en-US" dirty="0"/>
                        <a:t>‘I washed the plates’</a:t>
                      </a:r>
                      <a:endParaRPr lang="en-ID"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3633499882"/>
                  </a:ext>
                </a:extLst>
              </a:tr>
            </a:tbl>
          </a:graphicData>
        </a:graphic>
      </p:graphicFrame>
      <p:graphicFrame>
        <p:nvGraphicFramePr>
          <p:cNvPr id="8" name="Table 7">
            <a:extLst>
              <a:ext uri="{FF2B5EF4-FFF2-40B4-BE49-F238E27FC236}">
                <a16:creationId xmlns:a16="http://schemas.microsoft.com/office/drawing/2014/main" id="{BC0FEE1F-56F6-001F-8444-226561EF49E5}"/>
              </a:ext>
            </a:extLst>
          </p:cNvPr>
          <p:cNvGraphicFramePr>
            <a:graphicFrameLocks noGrp="1"/>
          </p:cNvGraphicFramePr>
          <p:nvPr>
            <p:extLst>
              <p:ext uri="{D42A27DB-BD31-4B8C-83A1-F6EECF244321}">
                <p14:modId xmlns:p14="http://schemas.microsoft.com/office/powerpoint/2010/main" val="3391376467"/>
              </p:ext>
            </p:extLst>
          </p:nvPr>
        </p:nvGraphicFramePr>
        <p:xfrm>
          <a:off x="5853304" y="5183811"/>
          <a:ext cx="6338697" cy="1483360"/>
        </p:xfrm>
        <a:graphic>
          <a:graphicData uri="http://schemas.openxmlformats.org/drawingml/2006/table">
            <a:tbl>
              <a:tblPr firstRow="1" bandRow="1">
                <a:tableStyleId>{5940675A-B579-460E-94D1-54222C63F5DA}</a:tableStyleId>
              </a:tblPr>
              <a:tblGrid>
                <a:gridCol w="500433">
                  <a:extLst>
                    <a:ext uri="{9D8B030D-6E8A-4147-A177-3AD203B41FA5}">
                      <a16:colId xmlns:a16="http://schemas.microsoft.com/office/drawing/2014/main" val="2982609491"/>
                    </a:ext>
                  </a:extLst>
                </a:gridCol>
                <a:gridCol w="1175384">
                  <a:extLst>
                    <a:ext uri="{9D8B030D-6E8A-4147-A177-3AD203B41FA5}">
                      <a16:colId xmlns:a16="http://schemas.microsoft.com/office/drawing/2014/main" val="1972327301"/>
                    </a:ext>
                  </a:extLst>
                </a:gridCol>
                <a:gridCol w="588965">
                  <a:extLst>
                    <a:ext uri="{9D8B030D-6E8A-4147-A177-3AD203B41FA5}">
                      <a16:colId xmlns:a16="http://schemas.microsoft.com/office/drawing/2014/main" val="3276195038"/>
                    </a:ext>
                  </a:extLst>
                </a:gridCol>
                <a:gridCol w="755839">
                  <a:extLst>
                    <a:ext uri="{9D8B030D-6E8A-4147-A177-3AD203B41FA5}">
                      <a16:colId xmlns:a16="http://schemas.microsoft.com/office/drawing/2014/main" val="4211710724"/>
                    </a:ext>
                  </a:extLst>
                </a:gridCol>
                <a:gridCol w="765655">
                  <a:extLst>
                    <a:ext uri="{9D8B030D-6E8A-4147-A177-3AD203B41FA5}">
                      <a16:colId xmlns:a16="http://schemas.microsoft.com/office/drawing/2014/main" val="2983589341"/>
                    </a:ext>
                  </a:extLst>
                </a:gridCol>
                <a:gridCol w="1128850">
                  <a:extLst>
                    <a:ext uri="{9D8B030D-6E8A-4147-A177-3AD203B41FA5}">
                      <a16:colId xmlns:a16="http://schemas.microsoft.com/office/drawing/2014/main" val="2313668711"/>
                    </a:ext>
                  </a:extLst>
                </a:gridCol>
                <a:gridCol w="765655">
                  <a:extLst>
                    <a:ext uri="{9D8B030D-6E8A-4147-A177-3AD203B41FA5}">
                      <a16:colId xmlns:a16="http://schemas.microsoft.com/office/drawing/2014/main" val="2032781396"/>
                    </a:ext>
                  </a:extLst>
                </a:gridCol>
                <a:gridCol w="657916">
                  <a:extLst>
                    <a:ext uri="{9D8B030D-6E8A-4147-A177-3AD203B41FA5}">
                      <a16:colId xmlns:a16="http://schemas.microsoft.com/office/drawing/2014/main" val="2782313634"/>
                    </a:ext>
                  </a:extLst>
                </a:gridCol>
              </a:tblGrid>
              <a:tr h="370840">
                <a:tc gridSpan="8">
                  <a:txBody>
                    <a:bodyPr/>
                    <a:lstStyle/>
                    <a:p>
                      <a:r>
                        <a:rPr lang="en-US" b="1" dirty="0" err="1"/>
                        <a:t>Kimaragang</a:t>
                      </a:r>
                      <a:r>
                        <a:rPr lang="en-US" b="1" dirty="0"/>
                        <a:t> (Kroeger 1988 in Folley 2008, 29)</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1906727118"/>
                  </a:ext>
                </a:extLst>
              </a:tr>
              <a:tr h="370840">
                <a:tc>
                  <a:txBody>
                    <a:bodyPr/>
                    <a:lstStyle/>
                    <a:p>
                      <a:r>
                        <a:rPr lang="en-US" sz="1600" dirty="0"/>
                        <a:t>3e.</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b="1" dirty="0"/>
                        <a:t>n</a:t>
                      </a:r>
                      <a:r>
                        <a:rPr lang="en-US" sz="1600" dirty="0"/>
                        <a:t>-</a:t>
                      </a:r>
                      <a:r>
                        <a:rPr lang="en-US" sz="1600" dirty="0" err="1"/>
                        <a:t>i</a:t>
                      </a:r>
                      <a:r>
                        <a:rPr lang="en-US" sz="1600" dirty="0"/>
                        <a:t>-</a:t>
                      </a:r>
                      <a:r>
                        <a:rPr lang="en-US" sz="1600" dirty="0" err="1"/>
                        <a:t>boli</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err="1"/>
                        <a:t>kuh</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it</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err="1"/>
                        <a:t>siin</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err="1"/>
                        <a:t>ku</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dot</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err="1"/>
                        <a:t>tasin</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57651509"/>
                  </a:ext>
                </a:extLst>
              </a:tr>
              <a:tr h="370840">
                <a:tc>
                  <a:txBody>
                    <a:bodyPr/>
                    <a:lstStyle/>
                    <a:p>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b="1" dirty="0"/>
                        <a:t>PST</a:t>
                      </a:r>
                      <a:r>
                        <a:rPr lang="en-US" sz="1500" dirty="0"/>
                        <a:t>-VC-buy</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dirty="0"/>
                        <a:t>1SG</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dirty="0"/>
                        <a:t>[+DEF]</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dirty="0"/>
                        <a:t>money</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dirty="0"/>
                        <a:t>1SG.POSS</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dirty="0"/>
                        <a:t>[-DEF]</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500" dirty="0"/>
                        <a:t>salt</a:t>
                      </a:r>
                      <a:endParaRPr lang="en-AU" sz="15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27062651"/>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7">
                  <a:txBody>
                    <a:bodyPr/>
                    <a:lstStyle/>
                    <a:p>
                      <a:r>
                        <a:rPr lang="en-US" sz="1700" dirty="0"/>
                        <a:t>‘I bought salt with my money’</a:t>
                      </a:r>
                      <a:endParaRPr lang="en-AU" sz="17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3961523015"/>
                  </a:ext>
                </a:extLst>
              </a:tr>
            </a:tbl>
          </a:graphicData>
        </a:graphic>
      </p:graphicFrame>
      <p:graphicFrame>
        <p:nvGraphicFramePr>
          <p:cNvPr id="4" name="Table 3">
            <a:extLst>
              <a:ext uri="{FF2B5EF4-FFF2-40B4-BE49-F238E27FC236}">
                <a16:creationId xmlns:a16="http://schemas.microsoft.com/office/drawing/2014/main" id="{E828009A-A620-C51E-0CA0-A26FE0349F7E}"/>
              </a:ext>
            </a:extLst>
          </p:cNvPr>
          <p:cNvGraphicFramePr>
            <a:graphicFrameLocks noGrp="1"/>
          </p:cNvGraphicFramePr>
          <p:nvPr>
            <p:extLst>
              <p:ext uri="{D42A27DB-BD31-4B8C-83A1-F6EECF244321}">
                <p14:modId xmlns:p14="http://schemas.microsoft.com/office/powerpoint/2010/main" val="679125747"/>
              </p:ext>
            </p:extLst>
          </p:nvPr>
        </p:nvGraphicFramePr>
        <p:xfrm>
          <a:off x="812802" y="178838"/>
          <a:ext cx="4654548" cy="1483360"/>
        </p:xfrm>
        <a:graphic>
          <a:graphicData uri="http://schemas.openxmlformats.org/drawingml/2006/table">
            <a:tbl>
              <a:tblPr firstRow="1" bandRow="1">
                <a:tableStyleId>{5940675A-B579-460E-94D1-54222C63F5DA}</a:tableStyleId>
              </a:tblPr>
              <a:tblGrid>
                <a:gridCol w="706966">
                  <a:extLst>
                    <a:ext uri="{9D8B030D-6E8A-4147-A177-3AD203B41FA5}">
                      <a16:colId xmlns:a16="http://schemas.microsoft.com/office/drawing/2014/main" val="3271356346"/>
                    </a:ext>
                  </a:extLst>
                </a:gridCol>
                <a:gridCol w="956247">
                  <a:extLst>
                    <a:ext uri="{9D8B030D-6E8A-4147-A177-3AD203B41FA5}">
                      <a16:colId xmlns:a16="http://schemas.microsoft.com/office/drawing/2014/main" val="622484963"/>
                    </a:ext>
                  </a:extLst>
                </a:gridCol>
                <a:gridCol w="2991335">
                  <a:extLst>
                    <a:ext uri="{9D8B030D-6E8A-4147-A177-3AD203B41FA5}">
                      <a16:colId xmlns:a16="http://schemas.microsoft.com/office/drawing/2014/main" val="2526160883"/>
                    </a:ext>
                  </a:extLst>
                </a:gridCol>
              </a:tblGrid>
              <a:tr h="370840">
                <a:tc gridSpan="3">
                  <a:txBody>
                    <a:bodyPr/>
                    <a:lstStyle/>
                    <a:p>
                      <a:r>
                        <a:rPr lang="en-US" sz="1800" b="1" dirty="0"/>
                        <a:t>Paiwan (Formosan) (Chang 2006, 233 &amp; 234)</a:t>
                      </a:r>
                      <a:endParaRPr lang="en-AU" sz="18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3941668509"/>
                  </a:ext>
                </a:extLst>
              </a:tr>
              <a:tr h="370840">
                <a:tc>
                  <a:txBody>
                    <a:bodyPr/>
                    <a:lstStyle/>
                    <a:p>
                      <a:r>
                        <a:rPr lang="en-US" dirty="0"/>
                        <a:t>3a.</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err="1"/>
                        <a:t>uri</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vaik</a:t>
                      </a:r>
                      <a:r>
                        <a:rPr lang="en-US" dirty="0"/>
                        <a:t>=</a:t>
                      </a:r>
                      <a:r>
                        <a:rPr lang="en-US" dirty="0" err="1"/>
                        <a:t>emun</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14251185"/>
                  </a:ext>
                </a:extLst>
              </a:tr>
              <a:tr h="370840">
                <a:tc>
                  <a:txBody>
                    <a:bodyPr/>
                    <a:lstStyle/>
                    <a:p>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b="1" dirty="0"/>
                        <a:t>will</a:t>
                      </a:r>
                      <a:endParaRPr lang="en-AU" sz="16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err="1"/>
                        <a:t>Go.AV</a:t>
                      </a:r>
                      <a:r>
                        <a:rPr lang="en-US" sz="1600" dirty="0"/>
                        <a:t>=2pl.NOM</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41656169"/>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r>
                        <a:rPr lang="en-US" dirty="0"/>
                        <a:t>‘You will go’</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extLst>
                  <a:ext uri="{0D108BD9-81ED-4DB2-BD59-A6C34878D82A}">
                    <a16:rowId xmlns:a16="http://schemas.microsoft.com/office/drawing/2014/main" val="2333793033"/>
                  </a:ext>
                </a:extLst>
              </a:tr>
            </a:tbl>
          </a:graphicData>
        </a:graphic>
      </p:graphicFrame>
      <p:graphicFrame>
        <p:nvGraphicFramePr>
          <p:cNvPr id="5" name="Table 4">
            <a:extLst>
              <a:ext uri="{FF2B5EF4-FFF2-40B4-BE49-F238E27FC236}">
                <a16:creationId xmlns:a16="http://schemas.microsoft.com/office/drawing/2014/main" id="{75E7233E-2FC9-8DA5-2ED0-1B35B25A7040}"/>
              </a:ext>
            </a:extLst>
          </p:cNvPr>
          <p:cNvGraphicFramePr>
            <a:graphicFrameLocks noGrp="1"/>
          </p:cNvGraphicFramePr>
          <p:nvPr>
            <p:extLst>
              <p:ext uri="{D42A27DB-BD31-4B8C-83A1-F6EECF244321}">
                <p14:modId xmlns:p14="http://schemas.microsoft.com/office/powerpoint/2010/main" val="2124534285"/>
              </p:ext>
            </p:extLst>
          </p:nvPr>
        </p:nvGraphicFramePr>
        <p:xfrm>
          <a:off x="6224973" y="471381"/>
          <a:ext cx="2266950" cy="1112520"/>
        </p:xfrm>
        <a:graphic>
          <a:graphicData uri="http://schemas.openxmlformats.org/drawingml/2006/table">
            <a:tbl>
              <a:tblPr firstRow="1" bandRow="1">
                <a:tableStyleId>{5940675A-B579-460E-94D1-54222C63F5DA}</a:tableStyleId>
              </a:tblPr>
              <a:tblGrid>
                <a:gridCol w="527919">
                  <a:extLst>
                    <a:ext uri="{9D8B030D-6E8A-4147-A177-3AD203B41FA5}">
                      <a16:colId xmlns:a16="http://schemas.microsoft.com/office/drawing/2014/main" val="2202348873"/>
                    </a:ext>
                  </a:extLst>
                </a:gridCol>
                <a:gridCol w="724596">
                  <a:extLst>
                    <a:ext uri="{9D8B030D-6E8A-4147-A177-3AD203B41FA5}">
                      <a16:colId xmlns:a16="http://schemas.microsoft.com/office/drawing/2014/main" val="3811593598"/>
                    </a:ext>
                  </a:extLst>
                </a:gridCol>
                <a:gridCol w="1014435">
                  <a:extLst>
                    <a:ext uri="{9D8B030D-6E8A-4147-A177-3AD203B41FA5}">
                      <a16:colId xmlns:a16="http://schemas.microsoft.com/office/drawing/2014/main" val="2512767469"/>
                    </a:ext>
                  </a:extLst>
                </a:gridCol>
              </a:tblGrid>
              <a:tr h="370840">
                <a:tc>
                  <a:txBody>
                    <a:bodyPr/>
                    <a:lstStyle/>
                    <a:p>
                      <a:r>
                        <a:rPr lang="en-US" dirty="0"/>
                        <a:t>3b.</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err="1"/>
                        <a:t>tjara</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kan</a:t>
                      </a:r>
                      <a:r>
                        <a:rPr lang="en-US" dirty="0"/>
                        <a:t>-u !</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887491936"/>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b="1" dirty="0"/>
                        <a:t>must</a:t>
                      </a:r>
                      <a:endParaRPr lang="en-AU" sz="16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eat-Imp</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89649022"/>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2">
                  <a:txBody>
                    <a:bodyPr/>
                    <a:lstStyle/>
                    <a:p>
                      <a:r>
                        <a:rPr lang="en-US" dirty="0"/>
                        <a:t>‘You must eat !’</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extLst>
                  <a:ext uri="{0D108BD9-81ED-4DB2-BD59-A6C34878D82A}">
                    <a16:rowId xmlns:a16="http://schemas.microsoft.com/office/drawing/2014/main" val="842426774"/>
                  </a:ext>
                </a:extLst>
              </a:tr>
            </a:tbl>
          </a:graphicData>
        </a:graphic>
      </p:graphicFrame>
      <p:graphicFrame>
        <p:nvGraphicFramePr>
          <p:cNvPr id="7" name="Table 6">
            <a:extLst>
              <a:ext uri="{FF2B5EF4-FFF2-40B4-BE49-F238E27FC236}">
                <a16:creationId xmlns:a16="http://schemas.microsoft.com/office/drawing/2014/main" id="{96E704C9-AE4D-DC28-FE6F-BFE4F343CD37}"/>
              </a:ext>
            </a:extLst>
          </p:cNvPr>
          <p:cNvGraphicFramePr>
            <a:graphicFrameLocks noGrp="1"/>
          </p:cNvGraphicFramePr>
          <p:nvPr>
            <p:extLst>
              <p:ext uri="{D42A27DB-BD31-4B8C-83A1-F6EECF244321}">
                <p14:modId xmlns:p14="http://schemas.microsoft.com/office/powerpoint/2010/main" val="1847857225"/>
              </p:ext>
            </p:extLst>
          </p:nvPr>
        </p:nvGraphicFramePr>
        <p:xfrm>
          <a:off x="5467350" y="1867140"/>
          <a:ext cx="6536682" cy="1483360"/>
        </p:xfrm>
        <a:graphic>
          <a:graphicData uri="http://schemas.openxmlformats.org/drawingml/2006/table">
            <a:tbl>
              <a:tblPr firstRow="1" bandRow="1">
                <a:tableStyleId>{5940675A-B579-460E-94D1-54222C63F5DA}</a:tableStyleId>
              </a:tblPr>
              <a:tblGrid>
                <a:gridCol w="593355">
                  <a:extLst>
                    <a:ext uri="{9D8B030D-6E8A-4147-A177-3AD203B41FA5}">
                      <a16:colId xmlns:a16="http://schemas.microsoft.com/office/drawing/2014/main" val="1954428178"/>
                    </a:ext>
                  </a:extLst>
                </a:gridCol>
                <a:gridCol w="1234951">
                  <a:extLst>
                    <a:ext uri="{9D8B030D-6E8A-4147-A177-3AD203B41FA5}">
                      <a16:colId xmlns:a16="http://schemas.microsoft.com/office/drawing/2014/main" val="3003793151"/>
                    </a:ext>
                  </a:extLst>
                </a:gridCol>
                <a:gridCol w="1503928">
                  <a:extLst>
                    <a:ext uri="{9D8B030D-6E8A-4147-A177-3AD203B41FA5}">
                      <a16:colId xmlns:a16="http://schemas.microsoft.com/office/drawing/2014/main" val="16730463"/>
                    </a:ext>
                  </a:extLst>
                </a:gridCol>
                <a:gridCol w="1698743">
                  <a:extLst>
                    <a:ext uri="{9D8B030D-6E8A-4147-A177-3AD203B41FA5}">
                      <a16:colId xmlns:a16="http://schemas.microsoft.com/office/drawing/2014/main" val="1518380122"/>
                    </a:ext>
                  </a:extLst>
                </a:gridCol>
                <a:gridCol w="647852">
                  <a:extLst>
                    <a:ext uri="{9D8B030D-6E8A-4147-A177-3AD203B41FA5}">
                      <a16:colId xmlns:a16="http://schemas.microsoft.com/office/drawing/2014/main" val="386606390"/>
                    </a:ext>
                  </a:extLst>
                </a:gridCol>
                <a:gridCol w="857853">
                  <a:extLst>
                    <a:ext uri="{9D8B030D-6E8A-4147-A177-3AD203B41FA5}">
                      <a16:colId xmlns:a16="http://schemas.microsoft.com/office/drawing/2014/main" val="2926550172"/>
                    </a:ext>
                  </a:extLst>
                </a:gridCol>
              </a:tblGrid>
              <a:tr h="370840">
                <a:tc gridSpan="6">
                  <a:txBody>
                    <a:bodyPr/>
                    <a:lstStyle/>
                    <a:p>
                      <a:r>
                        <a:rPr lang="en-US" b="1" dirty="0"/>
                        <a:t>Atayal (Formosan) (Chen 2019, 20 &amp; 21)</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3788132942"/>
                  </a:ext>
                </a:extLst>
              </a:tr>
              <a:tr h="370840">
                <a:tc>
                  <a:txBody>
                    <a:bodyPr/>
                    <a:lstStyle/>
                    <a:p>
                      <a:r>
                        <a:rPr lang="en-US" dirty="0"/>
                        <a:t>3c.</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b="1" dirty="0" err="1"/>
                        <a:t>cyux</a:t>
                      </a:r>
                      <a:endParaRPr lang="en-AU"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p-</a:t>
                      </a:r>
                      <a:r>
                        <a:rPr lang="en-US" dirty="0" err="1"/>
                        <a:t>qaniq</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a:t>‘</a:t>
                      </a:r>
                      <a:r>
                        <a:rPr lang="en-US" dirty="0" err="1"/>
                        <a:t>laqi</a:t>
                      </a:r>
                      <a:r>
                        <a:rPr lang="en-US" dirty="0"/>
                        <a:t>’=</a:t>
                      </a:r>
                      <a:r>
                        <a:rPr lang="en-US" dirty="0" err="1"/>
                        <a:t>nya</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i</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dirty="0" err="1"/>
                        <a:t>Ciwas</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03458721"/>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b="1" dirty="0"/>
                        <a:t>PROG</a:t>
                      </a:r>
                      <a:r>
                        <a:rPr lang="en-US" sz="1600" dirty="0"/>
                        <a:t>-DIST</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CAUS-</a:t>
                      </a:r>
                      <a:r>
                        <a:rPr lang="en-US" sz="1600" dirty="0" err="1"/>
                        <a:t>eat.AV</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child=3SG.GEN</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a:t>ABS</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600" dirty="0" err="1"/>
                        <a:t>Ciwas</a:t>
                      </a:r>
                      <a:endParaRPr lang="en-AU"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63699195"/>
                  </a:ext>
                </a:extLst>
              </a:tr>
              <a:tr h="370840">
                <a:tc>
                  <a:txBody>
                    <a:bodyPr/>
                    <a:lstStyle/>
                    <a:p>
                      <a:endParaRPr lang="en-AU"/>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5">
                  <a:txBody>
                    <a:bodyPr/>
                    <a:lstStyle/>
                    <a:p>
                      <a:r>
                        <a:rPr lang="en-US" dirty="0"/>
                        <a:t>‘</a:t>
                      </a:r>
                      <a:r>
                        <a:rPr lang="en-US" dirty="0" err="1"/>
                        <a:t>Ciwas</a:t>
                      </a:r>
                      <a:r>
                        <a:rPr lang="en-US" dirty="0"/>
                        <a:t> is feeding her child’</a:t>
                      </a:r>
                      <a:endParaRPr lang="en-AU"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2017420484"/>
                  </a:ext>
                </a:extLst>
              </a:tr>
            </a:tbl>
          </a:graphicData>
        </a:graphic>
      </p:graphicFrame>
      <p:graphicFrame>
        <p:nvGraphicFramePr>
          <p:cNvPr id="11" name="Table 10">
            <a:extLst>
              <a:ext uri="{FF2B5EF4-FFF2-40B4-BE49-F238E27FC236}">
                <a16:creationId xmlns:a16="http://schemas.microsoft.com/office/drawing/2014/main" id="{4AE344E6-1F5A-E6A9-8658-75F14E87C4FB}"/>
              </a:ext>
            </a:extLst>
          </p:cNvPr>
          <p:cNvGraphicFramePr>
            <a:graphicFrameLocks noGrp="1"/>
          </p:cNvGraphicFramePr>
          <p:nvPr>
            <p:extLst>
              <p:ext uri="{D42A27DB-BD31-4B8C-83A1-F6EECF244321}">
                <p14:modId xmlns:p14="http://schemas.microsoft.com/office/powerpoint/2010/main" val="683349544"/>
              </p:ext>
            </p:extLst>
          </p:nvPr>
        </p:nvGraphicFramePr>
        <p:xfrm>
          <a:off x="5676899" y="3700787"/>
          <a:ext cx="4714876" cy="1112520"/>
        </p:xfrm>
        <a:graphic>
          <a:graphicData uri="http://schemas.openxmlformats.org/drawingml/2006/table">
            <a:tbl>
              <a:tblPr firstRow="1" bandRow="1">
                <a:tableStyleId>{5940675A-B579-460E-94D1-54222C63F5DA}</a:tableStyleId>
              </a:tblPr>
              <a:tblGrid>
                <a:gridCol w="514351">
                  <a:extLst>
                    <a:ext uri="{9D8B030D-6E8A-4147-A177-3AD203B41FA5}">
                      <a16:colId xmlns:a16="http://schemas.microsoft.com/office/drawing/2014/main" val="846765990"/>
                    </a:ext>
                  </a:extLst>
                </a:gridCol>
                <a:gridCol w="2183535">
                  <a:extLst>
                    <a:ext uri="{9D8B030D-6E8A-4147-A177-3AD203B41FA5}">
                      <a16:colId xmlns:a16="http://schemas.microsoft.com/office/drawing/2014/main" val="1045683661"/>
                    </a:ext>
                  </a:extLst>
                </a:gridCol>
                <a:gridCol w="899295">
                  <a:extLst>
                    <a:ext uri="{9D8B030D-6E8A-4147-A177-3AD203B41FA5}">
                      <a16:colId xmlns:a16="http://schemas.microsoft.com/office/drawing/2014/main" val="1471373609"/>
                    </a:ext>
                  </a:extLst>
                </a:gridCol>
                <a:gridCol w="1117695">
                  <a:extLst>
                    <a:ext uri="{9D8B030D-6E8A-4147-A177-3AD203B41FA5}">
                      <a16:colId xmlns:a16="http://schemas.microsoft.com/office/drawing/2014/main" val="3124161817"/>
                    </a:ext>
                  </a:extLst>
                </a:gridCol>
              </a:tblGrid>
              <a:tr h="370840">
                <a:tc>
                  <a:txBody>
                    <a:bodyPr/>
                    <a:lstStyle/>
                    <a:p>
                      <a:r>
                        <a:rPr lang="en-US" dirty="0"/>
                        <a:t>3d.</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b="1" dirty="0"/>
                        <a:t>p’</a:t>
                      </a:r>
                      <a:r>
                        <a:rPr lang="en-US" dirty="0"/>
                        <a:t>-agal=</a:t>
                      </a:r>
                      <a:r>
                        <a:rPr lang="en-US" dirty="0" err="1"/>
                        <a:t>saku</a:t>
                      </a:r>
                      <a:r>
                        <a:rPr lang="en-US" dirty="0"/>
                        <a:t>’</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pila’</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err="1"/>
                        <a:t>kira</a:t>
                      </a:r>
                      <a:r>
                        <a:rPr lang="en-US" dirty="0"/>
                        <a:t>’</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25213593"/>
                  </a:ext>
                </a:extLst>
              </a:tr>
              <a:tr h="370840">
                <a:tc>
                  <a:txBody>
                    <a:bodyPr/>
                    <a:lstStyle/>
                    <a:p>
                      <a:endParaRPr lang="en-AU"/>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b="1" dirty="0"/>
                        <a:t>FUT</a:t>
                      </a:r>
                      <a:r>
                        <a:rPr lang="en-US" sz="1600" dirty="0"/>
                        <a:t>.AV-take=1SG.ABS</a:t>
                      </a:r>
                      <a:endParaRPr lang="en-AU"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a:t>money</a:t>
                      </a:r>
                      <a:endParaRPr lang="en-AU"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err="1"/>
                        <a:t>later.today</a:t>
                      </a:r>
                      <a:endParaRPr lang="en-AU"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65218126"/>
                  </a:ext>
                </a:extLst>
              </a:tr>
              <a:tr h="370840">
                <a:tc>
                  <a:txBody>
                    <a:bodyPr/>
                    <a:lstStyle/>
                    <a:p>
                      <a:endParaRPr lang="en-AU"/>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en-US" dirty="0"/>
                        <a:t>‘I will have money’</a:t>
                      </a:r>
                      <a:endParaRPr lang="en-AU"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4115881496"/>
                  </a:ext>
                </a:extLst>
              </a:tr>
            </a:tbl>
          </a:graphicData>
        </a:graphic>
      </p:graphicFrame>
    </p:spTree>
    <p:extLst>
      <p:ext uri="{BB962C8B-B14F-4D97-AF65-F5344CB8AC3E}">
        <p14:creationId xmlns:p14="http://schemas.microsoft.com/office/powerpoint/2010/main" val="2482417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CA187F9-F149-98E8-2EB7-9BDFB0EE55D2}"/>
              </a:ext>
            </a:extLst>
          </p:cNvPr>
          <p:cNvGraphicFramePr>
            <a:graphicFrameLocks noGrp="1"/>
          </p:cNvGraphicFramePr>
          <p:nvPr/>
        </p:nvGraphicFramePr>
        <p:xfrm>
          <a:off x="643467" y="1699751"/>
          <a:ext cx="10905069" cy="4404456"/>
        </p:xfrm>
        <a:graphic>
          <a:graphicData uri="http://schemas.openxmlformats.org/drawingml/2006/table">
            <a:tbl>
              <a:tblPr firstRow="1" firstCol="1" bandRow="1">
                <a:tableStyleId>{5C22544A-7EE6-4342-B048-85BDC9FD1C3A}</a:tableStyleId>
              </a:tblPr>
              <a:tblGrid>
                <a:gridCol w="1979900">
                  <a:extLst>
                    <a:ext uri="{9D8B030D-6E8A-4147-A177-3AD203B41FA5}">
                      <a16:colId xmlns:a16="http://schemas.microsoft.com/office/drawing/2014/main" val="1893260578"/>
                    </a:ext>
                  </a:extLst>
                </a:gridCol>
                <a:gridCol w="1901788">
                  <a:extLst>
                    <a:ext uri="{9D8B030D-6E8A-4147-A177-3AD203B41FA5}">
                      <a16:colId xmlns:a16="http://schemas.microsoft.com/office/drawing/2014/main" val="1944363641"/>
                    </a:ext>
                  </a:extLst>
                </a:gridCol>
                <a:gridCol w="1692124">
                  <a:extLst>
                    <a:ext uri="{9D8B030D-6E8A-4147-A177-3AD203B41FA5}">
                      <a16:colId xmlns:a16="http://schemas.microsoft.com/office/drawing/2014/main" val="2868970663"/>
                    </a:ext>
                  </a:extLst>
                </a:gridCol>
                <a:gridCol w="1589345">
                  <a:extLst>
                    <a:ext uri="{9D8B030D-6E8A-4147-A177-3AD203B41FA5}">
                      <a16:colId xmlns:a16="http://schemas.microsoft.com/office/drawing/2014/main" val="1331588940"/>
                    </a:ext>
                  </a:extLst>
                </a:gridCol>
                <a:gridCol w="1955234">
                  <a:extLst>
                    <a:ext uri="{9D8B030D-6E8A-4147-A177-3AD203B41FA5}">
                      <a16:colId xmlns:a16="http://schemas.microsoft.com/office/drawing/2014/main" val="2867350480"/>
                    </a:ext>
                  </a:extLst>
                </a:gridCol>
                <a:gridCol w="1786678">
                  <a:extLst>
                    <a:ext uri="{9D8B030D-6E8A-4147-A177-3AD203B41FA5}">
                      <a16:colId xmlns:a16="http://schemas.microsoft.com/office/drawing/2014/main" val="3096580692"/>
                    </a:ext>
                  </a:extLst>
                </a:gridCol>
              </a:tblGrid>
              <a:tr h="489384">
                <a:tc rowSpan="2">
                  <a:txBody>
                    <a:bodyPr/>
                    <a:lstStyle/>
                    <a:p>
                      <a:pPr>
                        <a:buNone/>
                      </a:pPr>
                      <a:r>
                        <a:rPr lang="en-AU" sz="2600" kern="100" dirty="0">
                          <a:effectLst/>
                        </a:rPr>
                        <a:t> </a:t>
                      </a:r>
                      <a:endParaRPr lang="en-ID" sz="3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gridSpan="2">
                  <a:txBody>
                    <a:bodyPr/>
                    <a:lstStyle/>
                    <a:p>
                      <a:pPr indent="107950" algn="ctr">
                        <a:buNone/>
                      </a:pPr>
                      <a:r>
                        <a:rPr lang="en-AU" sz="2600" kern="100" dirty="0">
                          <a:effectLst/>
                        </a:rPr>
                        <a:t>Free</a:t>
                      </a:r>
                      <a:endParaRPr lang="en-ID" sz="3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hMerge="1">
                  <a:txBody>
                    <a:bodyPr/>
                    <a:lstStyle/>
                    <a:p>
                      <a:endParaRPr lang="en-ID"/>
                    </a:p>
                  </a:txBody>
                  <a:tcPr/>
                </a:tc>
                <a:tc gridSpan="3">
                  <a:txBody>
                    <a:bodyPr/>
                    <a:lstStyle/>
                    <a:p>
                      <a:pPr indent="107950" algn="ctr">
                        <a:buNone/>
                      </a:pPr>
                      <a:r>
                        <a:rPr lang="en-AU" sz="2600" kern="100">
                          <a:effectLst/>
                        </a:rPr>
                        <a:t>Bound</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hMerge="1">
                  <a:txBody>
                    <a:bodyPr/>
                    <a:lstStyle/>
                    <a:p>
                      <a:endParaRPr lang="en-ID"/>
                    </a:p>
                  </a:txBody>
                  <a:tcPr/>
                </a:tc>
                <a:tc hMerge="1">
                  <a:txBody>
                    <a:bodyPr/>
                    <a:lstStyle/>
                    <a:p>
                      <a:endParaRPr lang="en-ID"/>
                    </a:p>
                  </a:txBody>
                  <a:tcPr/>
                </a:tc>
                <a:extLst>
                  <a:ext uri="{0D108BD9-81ED-4DB2-BD59-A6C34878D82A}">
                    <a16:rowId xmlns:a16="http://schemas.microsoft.com/office/drawing/2014/main" val="1995372351"/>
                  </a:ext>
                </a:extLst>
              </a:tr>
              <a:tr h="489384">
                <a:tc vMerge="1">
                  <a:txBody>
                    <a:bodyPr/>
                    <a:lstStyle/>
                    <a:p>
                      <a:endParaRPr lang="en-ID"/>
                    </a:p>
                  </a:txBody>
                  <a:tcPr/>
                </a:tc>
                <a:tc>
                  <a:txBody>
                    <a:bodyPr/>
                    <a:lstStyle/>
                    <a:p>
                      <a:pPr indent="107950" algn="ctr">
                        <a:buNone/>
                      </a:pPr>
                      <a:r>
                        <a:rPr lang="en-AU" sz="2600" kern="100">
                          <a:effectLst/>
                        </a:rPr>
                        <a:t>NOM.</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ACC.</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ERG</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ABS</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POSS</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extLst>
                  <a:ext uri="{0D108BD9-81ED-4DB2-BD59-A6C34878D82A}">
                    <a16:rowId xmlns:a16="http://schemas.microsoft.com/office/drawing/2014/main" val="3651816157"/>
                  </a:ext>
                </a:extLst>
              </a:tr>
              <a:tr h="489384">
                <a:tc>
                  <a:txBody>
                    <a:bodyPr/>
                    <a:lstStyle/>
                    <a:p>
                      <a:pPr>
                        <a:buNone/>
                      </a:pPr>
                      <a:r>
                        <a:rPr lang="en-AU" sz="2600" kern="100">
                          <a:effectLst/>
                        </a:rPr>
                        <a:t>1sg.</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(i-)etu</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etu</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dirty="0">
                          <a:effectLst/>
                        </a:rPr>
                        <a:t>u-</a:t>
                      </a:r>
                      <a:endParaRPr lang="en-ID" sz="3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=du</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-gu</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extLst>
                  <a:ext uri="{0D108BD9-81ED-4DB2-BD59-A6C34878D82A}">
                    <a16:rowId xmlns:a16="http://schemas.microsoft.com/office/drawing/2014/main" val="2625829160"/>
                  </a:ext>
                </a:extLst>
              </a:tr>
              <a:tr h="489384">
                <a:tc>
                  <a:txBody>
                    <a:bodyPr/>
                    <a:lstStyle/>
                    <a:p>
                      <a:pPr>
                        <a:buNone/>
                      </a:pPr>
                      <a:r>
                        <a:rPr lang="en-AU" sz="2600" kern="100">
                          <a:effectLst/>
                        </a:rPr>
                        <a:t>2sg.</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(i-)egə</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dirty="0" err="1">
                          <a:effectLst/>
                        </a:rPr>
                        <a:t>egǝ</a:t>
                      </a:r>
                      <a:endParaRPr lang="en-ID" sz="3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mu-</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=gǝ</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-mo</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extLst>
                  <a:ext uri="{0D108BD9-81ED-4DB2-BD59-A6C34878D82A}">
                    <a16:rowId xmlns:a16="http://schemas.microsoft.com/office/drawing/2014/main" val="619094806"/>
                  </a:ext>
                </a:extLst>
              </a:tr>
              <a:tr h="489384">
                <a:tc>
                  <a:txBody>
                    <a:bodyPr/>
                    <a:lstStyle/>
                    <a:p>
                      <a:pPr>
                        <a:buNone/>
                      </a:pPr>
                      <a:r>
                        <a:rPr lang="en-AU" sz="2600" kern="100">
                          <a:effectLst/>
                        </a:rPr>
                        <a:t>3sg.</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(i-)fǝi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fǝi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=di/=ya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-ni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extLst>
                  <a:ext uri="{0D108BD9-81ED-4DB2-BD59-A6C34878D82A}">
                    <a16:rowId xmlns:a16="http://schemas.microsoft.com/office/drawing/2014/main" val="3039437329"/>
                  </a:ext>
                </a:extLst>
              </a:tr>
              <a:tr h="489384">
                <a:tc>
                  <a:txBody>
                    <a:bodyPr/>
                    <a:lstStyle/>
                    <a:p>
                      <a:pPr>
                        <a:buNone/>
                      </a:pPr>
                      <a:r>
                        <a:rPr lang="en-AU" sz="2600" kern="100">
                          <a:effectLst/>
                        </a:rPr>
                        <a:t>1PL.Incl.</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dirty="0">
                          <a:effectLst/>
                        </a:rPr>
                        <a:t>(</a:t>
                      </a:r>
                      <a:r>
                        <a:rPr lang="en-AU" sz="2600" kern="100" dirty="0" err="1">
                          <a:effectLst/>
                        </a:rPr>
                        <a:t>i</a:t>
                      </a:r>
                      <a:r>
                        <a:rPr lang="en-AU" sz="2600" kern="100" dirty="0">
                          <a:effectLst/>
                        </a:rPr>
                        <a:t>-)</a:t>
                      </a:r>
                      <a:r>
                        <a:rPr lang="en-AU" sz="2600" kern="100" dirty="0" err="1">
                          <a:effectLst/>
                        </a:rPr>
                        <a:t>fǝita</a:t>
                      </a:r>
                      <a:endParaRPr lang="en-ID" sz="3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fǝita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ta-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=ita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-da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extLst>
                  <a:ext uri="{0D108BD9-81ED-4DB2-BD59-A6C34878D82A}">
                    <a16:rowId xmlns:a16="http://schemas.microsoft.com/office/drawing/2014/main" val="4070267237"/>
                  </a:ext>
                </a:extLst>
              </a:tr>
              <a:tr h="489384">
                <a:tc>
                  <a:txBody>
                    <a:bodyPr/>
                    <a:lstStyle/>
                    <a:p>
                      <a:pPr>
                        <a:buNone/>
                      </a:pPr>
                      <a:r>
                        <a:rPr lang="en-AU" sz="2600" kern="100">
                          <a:effectLst/>
                        </a:rPr>
                        <a:t>1PL.Excl.</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(i-)fəaga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fǝaga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mǝi-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=ga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-ma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extLst>
                  <a:ext uri="{0D108BD9-81ED-4DB2-BD59-A6C34878D82A}">
                    <a16:rowId xmlns:a16="http://schemas.microsoft.com/office/drawing/2014/main" val="3657438935"/>
                  </a:ext>
                </a:extLst>
              </a:tr>
              <a:tr h="489384">
                <a:tc>
                  <a:txBody>
                    <a:bodyPr/>
                    <a:lstStyle/>
                    <a:p>
                      <a:pPr>
                        <a:buNone/>
                      </a:pPr>
                      <a:r>
                        <a:rPr lang="en-AU" sz="2600" kern="100">
                          <a:effectLst/>
                        </a:rPr>
                        <a:t>2PL.</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(i-)fǝami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fǝami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mi-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=ami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-mi</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extLst>
                  <a:ext uri="{0D108BD9-81ED-4DB2-BD59-A6C34878D82A}">
                    <a16:rowId xmlns:a16="http://schemas.microsoft.com/office/drawing/2014/main" val="1440118943"/>
                  </a:ext>
                </a:extLst>
              </a:tr>
              <a:tr h="489384">
                <a:tc>
                  <a:txBody>
                    <a:bodyPr/>
                    <a:lstStyle/>
                    <a:p>
                      <a:pPr>
                        <a:buNone/>
                      </a:pPr>
                      <a:r>
                        <a:rPr lang="en-AU" sz="2600" kern="100" dirty="0">
                          <a:effectLst/>
                        </a:rPr>
                        <a:t>3PL.</a:t>
                      </a:r>
                      <a:endParaRPr lang="en-ID" sz="3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(i-)fəila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fǝila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la-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a:effectLst/>
                        </a:rPr>
                        <a:t>=ila</a:t>
                      </a:r>
                      <a:endParaRPr lang="en-ID" sz="3100" kern="10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tc>
                  <a:txBody>
                    <a:bodyPr/>
                    <a:lstStyle/>
                    <a:p>
                      <a:pPr indent="107950" algn="ctr">
                        <a:buNone/>
                      </a:pPr>
                      <a:r>
                        <a:rPr lang="en-AU" sz="2600" kern="100" dirty="0">
                          <a:effectLst/>
                        </a:rPr>
                        <a:t>-la</a:t>
                      </a:r>
                      <a:endParaRPr lang="en-ID" sz="3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177599" marR="177599" marT="0" marB="0"/>
                </a:tc>
                <a:extLst>
                  <a:ext uri="{0D108BD9-81ED-4DB2-BD59-A6C34878D82A}">
                    <a16:rowId xmlns:a16="http://schemas.microsoft.com/office/drawing/2014/main" val="539474902"/>
                  </a:ext>
                </a:extLst>
              </a:tr>
            </a:tbl>
          </a:graphicData>
        </a:graphic>
      </p:graphicFrame>
      <p:sp>
        <p:nvSpPr>
          <p:cNvPr id="3" name="TextBox 2">
            <a:extLst>
              <a:ext uri="{FF2B5EF4-FFF2-40B4-BE49-F238E27FC236}">
                <a16:creationId xmlns:a16="http://schemas.microsoft.com/office/drawing/2014/main" id="{0B76AC64-C052-9A14-4FF1-4E7241CBD5A5}"/>
              </a:ext>
            </a:extLst>
          </p:cNvPr>
          <p:cNvSpPr txBox="1"/>
          <p:nvPr/>
        </p:nvSpPr>
        <p:spPr>
          <a:xfrm>
            <a:off x="643463" y="614853"/>
            <a:ext cx="10905069" cy="5847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b="1" dirty="0"/>
              <a:t>Table 01. </a:t>
            </a:r>
            <a:r>
              <a:rPr lang="en-US" sz="3200" b="1" dirty="0" err="1"/>
              <a:t>Sigulai</a:t>
            </a:r>
            <a:r>
              <a:rPr lang="en-US" sz="3200" b="1" dirty="0"/>
              <a:t> Pronominal System and Morphology</a:t>
            </a:r>
            <a:endParaRPr lang="en-ID" sz="3200" dirty="0"/>
          </a:p>
        </p:txBody>
      </p:sp>
    </p:spTree>
    <p:extLst>
      <p:ext uri="{BB962C8B-B14F-4D97-AF65-F5344CB8AC3E}">
        <p14:creationId xmlns:p14="http://schemas.microsoft.com/office/powerpoint/2010/main" val="755953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6510A5F-B2C0-2D6E-47CF-D7912C39F24F}"/>
              </a:ext>
            </a:extLst>
          </p:cNvPr>
          <p:cNvGraphicFramePr>
            <a:graphicFrameLocks noGrp="1"/>
          </p:cNvGraphicFramePr>
          <p:nvPr>
            <p:extLst>
              <p:ext uri="{D42A27DB-BD31-4B8C-83A1-F6EECF244321}">
                <p14:modId xmlns:p14="http://schemas.microsoft.com/office/powerpoint/2010/main" val="2552002265"/>
              </p:ext>
            </p:extLst>
          </p:nvPr>
        </p:nvGraphicFramePr>
        <p:xfrm>
          <a:off x="378374" y="3872774"/>
          <a:ext cx="6842233" cy="1493520"/>
        </p:xfrm>
        <a:graphic>
          <a:graphicData uri="http://schemas.openxmlformats.org/drawingml/2006/table">
            <a:tbl>
              <a:tblPr firstRow="1" bandRow="1">
                <a:tableStyleId>{5940675A-B579-460E-94D1-54222C63F5DA}</a:tableStyleId>
              </a:tblPr>
              <a:tblGrid>
                <a:gridCol w="712386">
                  <a:extLst>
                    <a:ext uri="{9D8B030D-6E8A-4147-A177-3AD203B41FA5}">
                      <a16:colId xmlns:a16="http://schemas.microsoft.com/office/drawing/2014/main" val="3640973185"/>
                    </a:ext>
                  </a:extLst>
                </a:gridCol>
                <a:gridCol w="1988059">
                  <a:extLst>
                    <a:ext uri="{9D8B030D-6E8A-4147-A177-3AD203B41FA5}">
                      <a16:colId xmlns:a16="http://schemas.microsoft.com/office/drawing/2014/main" val="3040436786"/>
                    </a:ext>
                  </a:extLst>
                </a:gridCol>
                <a:gridCol w="2652211">
                  <a:extLst>
                    <a:ext uri="{9D8B030D-6E8A-4147-A177-3AD203B41FA5}">
                      <a16:colId xmlns:a16="http://schemas.microsoft.com/office/drawing/2014/main" val="1500432325"/>
                    </a:ext>
                  </a:extLst>
                </a:gridCol>
                <a:gridCol w="1489577">
                  <a:extLst>
                    <a:ext uri="{9D8B030D-6E8A-4147-A177-3AD203B41FA5}">
                      <a16:colId xmlns:a16="http://schemas.microsoft.com/office/drawing/2014/main" val="2020852126"/>
                    </a:ext>
                  </a:extLst>
                </a:gridCol>
              </a:tblGrid>
              <a:tr h="370840">
                <a:tc>
                  <a:txBody>
                    <a:bodyPr/>
                    <a:lstStyle/>
                    <a:p>
                      <a:r>
                        <a:rPr lang="en-US" sz="2800" dirty="0">
                          <a:latin typeface="Aptos Body"/>
                        </a:rPr>
                        <a:t>4b.</a:t>
                      </a:r>
                      <a:endParaRPr lang="en-ID" sz="2800" dirty="0">
                        <a:latin typeface="Aptos Body"/>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err="1">
                          <a:latin typeface="Aptos Body"/>
                        </a:rPr>
                        <a:t>mo</a:t>
                      </a:r>
                      <a:r>
                        <a:rPr lang="en-US" sz="2800" dirty="0">
                          <a:latin typeface="Aptos Body"/>
                        </a:rPr>
                        <a:t>=</a:t>
                      </a:r>
                      <a:r>
                        <a:rPr lang="en-US" sz="2800" b="1" dirty="0" err="1">
                          <a:latin typeface="Aptos Body"/>
                        </a:rPr>
                        <a:t>ami</a:t>
                      </a:r>
                      <a:endParaRPr lang="en-ID" sz="2800" b="1" dirty="0">
                        <a:latin typeface="Aptos Body"/>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a:latin typeface="Aptos Body"/>
                        </a:rPr>
                        <a:t>ta-</a:t>
                      </a:r>
                      <a:r>
                        <a:rPr lang="en-US" sz="2800" dirty="0" err="1">
                          <a:latin typeface="Aptos Body"/>
                        </a:rPr>
                        <a:t>ila</a:t>
                      </a:r>
                      <a:endParaRPr lang="en-ID" sz="2800" dirty="0">
                        <a:latin typeface="Aptos Body"/>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err="1">
                          <a:latin typeface="Aptos Body"/>
                        </a:rPr>
                        <a:t>m</a:t>
                      </a:r>
                      <a:r>
                        <a:rPr lang="en-US" sz="2800" dirty="0" err="1">
                          <a:latin typeface="Aptos Body"/>
                          <a:ea typeface="Doulos SIL" panose="02000500070000020004" pitchFamily="2" charset="0"/>
                          <a:cs typeface="Doulos SIL" panose="02000500070000020004" pitchFamily="2" charset="0"/>
                        </a:rPr>
                        <a:t>ǝnefi</a:t>
                      </a:r>
                      <a:endParaRPr lang="en-ID" sz="2800" dirty="0">
                        <a:latin typeface="Aptos Body"/>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74137494"/>
                  </a:ext>
                </a:extLst>
              </a:tr>
              <a:tr h="370840">
                <a:tc>
                  <a:txBody>
                    <a:bodyPr/>
                    <a:lstStyle/>
                    <a:p>
                      <a:endParaRPr lang="en-ID"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PST-</a:t>
                      </a:r>
                      <a:r>
                        <a:rPr lang="en-US" sz="2400" b="1" dirty="0"/>
                        <a:t>2PL.ABS</a:t>
                      </a:r>
                      <a:endParaRPr lang="en-ID"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1PL.Exc.ERG-see</a:t>
                      </a:r>
                      <a:endParaRPr lang="en-ID"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yesterday</a:t>
                      </a:r>
                      <a:endParaRPr lang="en-ID"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41139456"/>
                  </a:ext>
                </a:extLst>
              </a:tr>
              <a:tr h="370840">
                <a:tc>
                  <a:txBody>
                    <a:bodyPr/>
                    <a:lstStyle/>
                    <a:p>
                      <a:endParaRPr lang="en-ID"/>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en-US" sz="2800" dirty="0"/>
                        <a:t>‘We saw you (PL) yesterday’</a:t>
                      </a:r>
                      <a:endParaRPr lang="en-ID"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101589409"/>
                  </a:ext>
                </a:extLst>
              </a:tr>
            </a:tbl>
          </a:graphicData>
        </a:graphic>
      </p:graphicFrame>
      <p:graphicFrame>
        <p:nvGraphicFramePr>
          <p:cNvPr id="3" name="Table 2">
            <a:extLst>
              <a:ext uri="{FF2B5EF4-FFF2-40B4-BE49-F238E27FC236}">
                <a16:creationId xmlns:a16="http://schemas.microsoft.com/office/drawing/2014/main" id="{FAFE7F9E-9163-5D99-5CDA-CA9FA2B3E156}"/>
              </a:ext>
            </a:extLst>
          </p:cNvPr>
          <p:cNvGraphicFramePr>
            <a:graphicFrameLocks noGrp="1"/>
          </p:cNvGraphicFramePr>
          <p:nvPr>
            <p:extLst>
              <p:ext uri="{D42A27DB-BD31-4B8C-83A1-F6EECF244321}">
                <p14:modId xmlns:p14="http://schemas.microsoft.com/office/powerpoint/2010/main" val="2531306519"/>
              </p:ext>
            </p:extLst>
          </p:nvPr>
        </p:nvGraphicFramePr>
        <p:xfrm>
          <a:off x="378372" y="1133579"/>
          <a:ext cx="6842235" cy="1493520"/>
        </p:xfrm>
        <a:graphic>
          <a:graphicData uri="http://schemas.openxmlformats.org/drawingml/2006/table">
            <a:tbl>
              <a:tblPr firstRow="1" bandRow="1">
                <a:tableStyleId>{5940675A-B579-460E-94D1-54222C63F5DA}</a:tableStyleId>
              </a:tblPr>
              <a:tblGrid>
                <a:gridCol w="772510">
                  <a:extLst>
                    <a:ext uri="{9D8B030D-6E8A-4147-A177-3AD203B41FA5}">
                      <a16:colId xmlns:a16="http://schemas.microsoft.com/office/drawing/2014/main" val="3025657537"/>
                    </a:ext>
                  </a:extLst>
                </a:gridCol>
                <a:gridCol w="1529255">
                  <a:extLst>
                    <a:ext uri="{9D8B030D-6E8A-4147-A177-3AD203B41FA5}">
                      <a16:colId xmlns:a16="http://schemas.microsoft.com/office/drawing/2014/main" val="3566896440"/>
                    </a:ext>
                  </a:extLst>
                </a:gridCol>
                <a:gridCol w="2220317">
                  <a:extLst>
                    <a:ext uri="{9D8B030D-6E8A-4147-A177-3AD203B41FA5}">
                      <a16:colId xmlns:a16="http://schemas.microsoft.com/office/drawing/2014/main" val="4159376753"/>
                    </a:ext>
                  </a:extLst>
                </a:gridCol>
                <a:gridCol w="2320153">
                  <a:extLst>
                    <a:ext uri="{9D8B030D-6E8A-4147-A177-3AD203B41FA5}">
                      <a16:colId xmlns:a16="http://schemas.microsoft.com/office/drawing/2014/main" val="2412876843"/>
                    </a:ext>
                  </a:extLst>
                </a:gridCol>
              </a:tblGrid>
              <a:tr h="370840">
                <a:tc>
                  <a:txBody>
                    <a:bodyPr/>
                    <a:lstStyle/>
                    <a:p>
                      <a:r>
                        <a:rPr lang="en-US" sz="2800" dirty="0">
                          <a:latin typeface="Aptos Body"/>
                        </a:rPr>
                        <a:t>4a.</a:t>
                      </a:r>
                      <a:endParaRPr lang="en-ID" sz="2800" dirty="0">
                        <a:latin typeface="Aptos Body"/>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err="1">
                          <a:latin typeface="Aptos Body"/>
                          <a:ea typeface="Doulos SIL" panose="02000500070000020004" pitchFamily="2" charset="0"/>
                          <a:cs typeface="Doulos SIL" panose="02000500070000020004" pitchFamily="2" charset="0"/>
                        </a:rPr>
                        <a:t>mǝnefi</a:t>
                      </a:r>
                      <a:endParaRPr lang="en-ID" sz="2800" dirty="0">
                        <a:latin typeface="Aptos Body"/>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err="1">
                          <a:latin typeface="Aptos Body"/>
                        </a:rPr>
                        <a:t>mo</a:t>
                      </a:r>
                      <a:r>
                        <a:rPr lang="en-US" sz="2800" dirty="0">
                          <a:latin typeface="Aptos Body"/>
                        </a:rPr>
                        <a:t>=</a:t>
                      </a:r>
                      <a:r>
                        <a:rPr lang="en-US" sz="2800" b="1" dirty="0" err="1">
                          <a:latin typeface="Aptos Body"/>
                        </a:rPr>
                        <a:t>ami</a:t>
                      </a:r>
                      <a:endParaRPr lang="en-ID" sz="2800" b="1" dirty="0">
                        <a:latin typeface="Aptos Body"/>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800" dirty="0" err="1">
                          <a:latin typeface="Aptos Body"/>
                        </a:rPr>
                        <a:t>khumundung</a:t>
                      </a:r>
                      <a:endParaRPr lang="en-ID" sz="2800" dirty="0">
                        <a:latin typeface="Aptos Body"/>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20792238"/>
                  </a:ext>
                </a:extLst>
              </a:tr>
              <a:tr h="370840">
                <a:tc>
                  <a:txBody>
                    <a:bodyPr/>
                    <a:lstStyle/>
                    <a:p>
                      <a:endParaRPr lang="en-ID"/>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yesterday</a:t>
                      </a:r>
                      <a:endParaRPr lang="en-ID"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PST=</a:t>
                      </a:r>
                      <a:r>
                        <a:rPr lang="en-US" sz="2400" b="1" dirty="0"/>
                        <a:t>2PL.ABS</a:t>
                      </a:r>
                      <a:endParaRPr lang="en-ID" sz="2400"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2400" dirty="0"/>
                        <a:t>run</a:t>
                      </a:r>
                      <a:endParaRPr lang="en-ID"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40175316"/>
                  </a:ext>
                </a:extLst>
              </a:tr>
              <a:tr h="370840">
                <a:tc>
                  <a:txBody>
                    <a:bodyPr/>
                    <a:lstStyle/>
                    <a:p>
                      <a:endParaRPr lang="en-ID" sz="28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r>
                        <a:rPr lang="en-US" sz="2800" dirty="0"/>
                        <a:t>‘Yesterday you (PL) ran’</a:t>
                      </a:r>
                      <a:endParaRPr lang="en-ID"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D" dirty="0"/>
                    </a:p>
                  </a:txBody>
                  <a:tcPr/>
                </a:tc>
                <a:tc hMerge="1">
                  <a:txBody>
                    <a:bodyPr/>
                    <a:lstStyle/>
                    <a:p>
                      <a:endParaRPr lang="en-ID" dirty="0"/>
                    </a:p>
                  </a:txBody>
                  <a:tcPr/>
                </a:tc>
                <a:extLst>
                  <a:ext uri="{0D108BD9-81ED-4DB2-BD59-A6C34878D82A}">
                    <a16:rowId xmlns:a16="http://schemas.microsoft.com/office/drawing/2014/main" val="2099733782"/>
                  </a:ext>
                </a:extLst>
              </a:tr>
            </a:tbl>
          </a:graphicData>
        </a:graphic>
      </p:graphicFrame>
      <p:sp>
        <p:nvSpPr>
          <p:cNvPr id="4" name="TextBox 3">
            <a:extLst>
              <a:ext uri="{FF2B5EF4-FFF2-40B4-BE49-F238E27FC236}">
                <a16:creationId xmlns:a16="http://schemas.microsoft.com/office/drawing/2014/main" id="{36BF07DD-F480-E113-3E12-2603CAA95F9F}"/>
              </a:ext>
            </a:extLst>
          </p:cNvPr>
          <p:cNvSpPr txBox="1"/>
          <p:nvPr/>
        </p:nvSpPr>
        <p:spPr>
          <a:xfrm>
            <a:off x="7409793" y="362606"/>
            <a:ext cx="4430110" cy="6093976"/>
          </a:xfrm>
          <a:prstGeom prst="rect">
            <a:avLst/>
          </a:prstGeom>
          <a:noFill/>
        </p:spPr>
        <p:txBody>
          <a:bodyPr wrap="square" rtlCol="0">
            <a:spAutoFit/>
          </a:bodyPr>
          <a:lstStyle/>
          <a:p>
            <a:pPr marL="342900" indent="-342900">
              <a:buAutoNum type="arabicPeriod"/>
            </a:pPr>
            <a:r>
              <a:rPr lang="en-US" sz="2600" dirty="0" err="1"/>
              <a:t>Sigulai</a:t>
            </a:r>
            <a:r>
              <a:rPr lang="en-US" sz="2600" dirty="0"/>
              <a:t> bound pronominal morphology follows a canonical ergative (ERG) – absolutive (ABS) pattern, marking A arguments with ERG prefixes (</a:t>
            </a:r>
            <a:r>
              <a:rPr lang="en-US" sz="2600" dirty="0" err="1"/>
              <a:t>e.g</a:t>
            </a:r>
            <a:r>
              <a:rPr lang="en-US" sz="2600" dirty="0"/>
              <a:t> ta-, ex.(4b) and S/P arguments with ABS clitics (e.g. =</a:t>
            </a:r>
            <a:r>
              <a:rPr lang="en-US" sz="2600" dirty="0" err="1"/>
              <a:t>ami</a:t>
            </a:r>
            <a:r>
              <a:rPr lang="en-US" sz="2600" dirty="0"/>
              <a:t>, ex.(4a &amp; 4b)). </a:t>
            </a:r>
          </a:p>
          <a:p>
            <a:pPr marL="342900" indent="-342900">
              <a:buAutoNum type="arabicPeriod"/>
            </a:pPr>
            <a:r>
              <a:rPr lang="en-US" sz="2600" dirty="0"/>
              <a:t> The transitive structure (4b) aligns with the Undergoer Voice (UV) construction seen in conservative Indonesian-type AN languages. </a:t>
            </a:r>
            <a:endParaRPr lang="en-ID" sz="2600" dirty="0"/>
          </a:p>
        </p:txBody>
      </p:sp>
    </p:spTree>
    <p:extLst>
      <p:ext uri="{BB962C8B-B14F-4D97-AF65-F5344CB8AC3E}">
        <p14:creationId xmlns:p14="http://schemas.microsoft.com/office/powerpoint/2010/main" val="3068984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3784</TotalTime>
  <Words>3553</Words>
  <Application>Microsoft Office PowerPoint</Application>
  <PresentationFormat>Widescreen</PresentationFormat>
  <Paragraphs>596</Paragraphs>
  <Slides>19</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Amasis MT Pro Black</vt:lpstr>
      <vt:lpstr>Aptos</vt:lpstr>
      <vt:lpstr>Aptos Body</vt:lpstr>
      <vt:lpstr>Aptos Display</vt:lpstr>
      <vt:lpstr>Arial</vt:lpstr>
      <vt:lpstr>Calibri</vt:lpstr>
      <vt:lpstr>Doulos SIL</vt:lpstr>
      <vt:lpstr>Times New Roman</vt:lpstr>
      <vt:lpstr>Wingdings</vt:lpstr>
      <vt:lpstr>Office Theme</vt:lpstr>
      <vt:lpstr>Conservative But Not Frozen : Sigulai &amp; the Diverging Austronesian Voice Systems of the Barrier Islands Languages</vt:lpstr>
      <vt:lpstr>Background </vt:lpstr>
      <vt:lpstr>PowerPoint Presentation</vt:lpstr>
      <vt:lpstr>Big Pictures</vt:lpstr>
      <vt:lpstr>PowerPoint Presentation</vt:lpstr>
      <vt:lpstr>PowerPoint Presentation</vt:lpstr>
      <vt:lpstr>PowerPoint Presentation</vt:lpstr>
      <vt:lpstr>PowerPoint Presentation</vt:lpstr>
      <vt:lpstr>PowerPoint Presentation</vt:lpstr>
      <vt:lpstr>Actor Voice in Sigulai</vt:lpstr>
      <vt:lpstr>Voice Symmetricality in Sigulai</vt:lpstr>
      <vt:lpstr>Structural Innovation in Sigulai </vt:lpstr>
      <vt:lpstr>PowerPoint Presentation</vt:lpstr>
      <vt:lpstr>PowerPoint Presentation</vt:lpstr>
      <vt:lpstr>PowerPoint Presentation</vt:lpstr>
      <vt:lpstr>PowerPoint Presentation</vt:lpstr>
      <vt:lpstr>PowerPoint Presentation</vt:lpstr>
      <vt:lpstr>References</vt:lpstr>
      <vt:lpstr>Q &amp;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Marcelinus Yeri Fernandez Akoli</dc:creator>
  <cp:lastModifiedBy>Marcelinus Yeri Fernandez Akoli</cp:lastModifiedBy>
  <cp:revision>7</cp:revision>
  <dcterms:created xsi:type="dcterms:W3CDTF">2025-10-10T04:09:45Z</dcterms:created>
  <dcterms:modified xsi:type="dcterms:W3CDTF">2025-12-03T06:27:20Z</dcterms:modified>
</cp:coreProperties>
</file>