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324" r:id="rId7"/>
    <p:sldId id="258" r:id="rId8"/>
    <p:sldId id="325" r:id="rId9"/>
    <p:sldId id="293" r:id="rId10"/>
    <p:sldId id="318" r:id="rId11"/>
    <p:sldId id="292" r:id="rId12"/>
    <p:sldId id="294" r:id="rId13"/>
    <p:sldId id="296" r:id="rId14"/>
    <p:sldId id="298" r:id="rId15"/>
    <p:sldId id="301" r:id="rId16"/>
    <p:sldId id="319" r:id="rId17"/>
    <p:sldId id="302" r:id="rId18"/>
    <p:sldId id="305" r:id="rId19"/>
    <p:sldId id="307" r:id="rId20"/>
    <p:sldId id="321" r:id="rId21"/>
    <p:sldId id="310" r:id="rId22"/>
    <p:sldId id="314" r:id="rId23"/>
    <p:sldId id="311" r:id="rId24"/>
    <p:sldId id="312" r:id="rId25"/>
    <p:sldId id="315" r:id="rId26"/>
    <p:sldId id="326" r:id="rId27"/>
    <p:sldId id="328" r:id="rId28"/>
    <p:sldId id="313" r:id="rId29"/>
    <p:sldId id="31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4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77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chen Li" userId="59e25d04-bb94-4c40-9f5f-92fceeaec48f" providerId="ADAL" clId="{F69EDA36-DE50-451B-A18B-194DD7503787}"/>
    <pc:docChg chg="undo custSel modSld">
      <pc:chgData name="Yuchen Li" userId="59e25d04-bb94-4c40-9f5f-92fceeaec48f" providerId="ADAL" clId="{F69EDA36-DE50-451B-A18B-194DD7503787}" dt="2025-12-05T00:18:02.688" v="85" actId="20577"/>
      <pc:docMkLst>
        <pc:docMk/>
      </pc:docMkLst>
      <pc:sldChg chg="modNotesTx">
        <pc:chgData name="Yuchen Li" userId="59e25d04-bb94-4c40-9f5f-92fceeaec48f" providerId="ADAL" clId="{F69EDA36-DE50-451B-A18B-194DD7503787}" dt="2025-12-05T00:14:06.819" v="0" actId="20577"/>
        <pc:sldMkLst>
          <pc:docMk/>
          <pc:sldMk cId="3666369096" sldId="256"/>
        </pc:sldMkLst>
      </pc:sldChg>
      <pc:sldChg chg="modNotesTx">
        <pc:chgData name="Yuchen Li" userId="59e25d04-bb94-4c40-9f5f-92fceeaec48f" providerId="ADAL" clId="{F69EDA36-DE50-451B-A18B-194DD7503787}" dt="2025-12-05T00:14:13.562" v="2" actId="20577"/>
        <pc:sldMkLst>
          <pc:docMk/>
          <pc:sldMk cId="871135465" sldId="258"/>
        </pc:sldMkLst>
      </pc:sldChg>
      <pc:sldChg chg="modNotesTx">
        <pc:chgData name="Yuchen Li" userId="59e25d04-bb94-4c40-9f5f-92fceeaec48f" providerId="ADAL" clId="{F69EDA36-DE50-451B-A18B-194DD7503787}" dt="2025-12-05T00:14:25.044" v="5" actId="20577"/>
        <pc:sldMkLst>
          <pc:docMk/>
          <pc:sldMk cId="2227666297" sldId="292"/>
        </pc:sldMkLst>
      </pc:sldChg>
      <pc:sldChg chg="modNotesTx">
        <pc:chgData name="Yuchen Li" userId="59e25d04-bb94-4c40-9f5f-92fceeaec48f" providerId="ADAL" clId="{F69EDA36-DE50-451B-A18B-194DD7503787}" dt="2025-12-05T00:14:30.355" v="6" actId="20577"/>
        <pc:sldMkLst>
          <pc:docMk/>
          <pc:sldMk cId="3347928138" sldId="294"/>
        </pc:sldMkLst>
      </pc:sldChg>
      <pc:sldChg chg="modNotesTx">
        <pc:chgData name="Yuchen Li" userId="59e25d04-bb94-4c40-9f5f-92fceeaec48f" providerId="ADAL" clId="{F69EDA36-DE50-451B-A18B-194DD7503787}" dt="2025-12-05T00:14:32.966" v="7" actId="20577"/>
        <pc:sldMkLst>
          <pc:docMk/>
          <pc:sldMk cId="2025284563" sldId="296"/>
        </pc:sldMkLst>
      </pc:sldChg>
      <pc:sldChg chg="modNotesTx">
        <pc:chgData name="Yuchen Li" userId="59e25d04-bb94-4c40-9f5f-92fceeaec48f" providerId="ADAL" clId="{F69EDA36-DE50-451B-A18B-194DD7503787}" dt="2025-12-05T00:14:35.353" v="8" actId="20577"/>
        <pc:sldMkLst>
          <pc:docMk/>
          <pc:sldMk cId="1806897386" sldId="298"/>
        </pc:sldMkLst>
      </pc:sldChg>
      <pc:sldChg chg="modNotesTx">
        <pc:chgData name="Yuchen Li" userId="59e25d04-bb94-4c40-9f5f-92fceeaec48f" providerId="ADAL" clId="{F69EDA36-DE50-451B-A18B-194DD7503787}" dt="2025-12-05T00:14:38.074" v="9" actId="20577"/>
        <pc:sldMkLst>
          <pc:docMk/>
          <pc:sldMk cId="1576137211" sldId="301"/>
        </pc:sldMkLst>
      </pc:sldChg>
      <pc:sldChg chg="modNotesTx">
        <pc:chgData name="Yuchen Li" userId="59e25d04-bb94-4c40-9f5f-92fceeaec48f" providerId="ADAL" clId="{F69EDA36-DE50-451B-A18B-194DD7503787}" dt="2025-12-05T00:14:43.039" v="11" actId="20577"/>
        <pc:sldMkLst>
          <pc:docMk/>
          <pc:sldMk cId="1647806768" sldId="302"/>
        </pc:sldMkLst>
      </pc:sldChg>
      <pc:sldChg chg="modSp modNotesTx">
        <pc:chgData name="Yuchen Li" userId="59e25d04-bb94-4c40-9f5f-92fceeaec48f" providerId="ADAL" clId="{F69EDA36-DE50-451B-A18B-194DD7503787}" dt="2025-12-05T00:14:55.290" v="16" actId="20577"/>
        <pc:sldMkLst>
          <pc:docMk/>
          <pc:sldMk cId="3280604667" sldId="307"/>
        </pc:sldMkLst>
        <pc:spChg chg="mod">
          <ac:chgData name="Yuchen Li" userId="59e25d04-bb94-4c40-9f5f-92fceeaec48f" providerId="ADAL" clId="{F69EDA36-DE50-451B-A18B-194DD7503787}" dt="2025-12-05T00:14:55.290" v="16" actId="20577"/>
          <ac:spMkLst>
            <pc:docMk/>
            <pc:sldMk cId="3280604667" sldId="307"/>
            <ac:spMk id="2" creationId="{F98C4E0B-D178-E8D1-8463-3E1D7A7F8095}"/>
          </ac:spMkLst>
        </pc:spChg>
      </pc:sldChg>
      <pc:sldChg chg="modSp modNotesTx">
        <pc:chgData name="Yuchen Li" userId="59e25d04-bb94-4c40-9f5f-92fceeaec48f" providerId="ADAL" clId="{F69EDA36-DE50-451B-A18B-194DD7503787}" dt="2025-12-05T00:15:51.044" v="19" actId="20577"/>
        <pc:sldMkLst>
          <pc:docMk/>
          <pc:sldMk cId="1726705649" sldId="310"/>
        </pc:sldMkLst>
        <pc:spChg chg="mod">
          <ac:chgData name="Yuchen Li" userId="59e25d04-bb94-4c40-9f5f-92fceeaec48f" providerId="ADAL" clId="{F69EDA36-DE50-451B-A18B-194DD7503787}" dt="2025-12-05T00:15:27.549" v="17" actId="114"/>
          <ac:spMkLst>
            <pc:docMk/>
            <pc:sldMk cId="1726705649" sldId="310"/>
            <ac:spMk id="2" creationId="{D34F9A74-E92B-DF97-7494-97537E5C394C}"/>
          </ac:spMkLst>
        </pc:spChg>
      </pc:sldChg>
      <pc:sldChg chg="modNotesTx">
        <pc:chgData name="Yuchen Li" userId="59e25d04-bb94-4c40-9f5f-92fceeaec48f" providerId="ADAL" clId="{F69EDA36-DE50-451B-A18B-194DD7503787}" dt="2025-12-05T00:15:56.268" v="21" actId="20577"/>
        <pc:sldMkLst>
          <pc:docMk/>
          <pc:sldMk cId="1390066896" sldId="311"/>
        </pc:sldMkLst>
      </pc:sldChg>
      <pc:sldChg chg="modNotesTx">
        <pc:chgData name="Yuchen Li" userId="59e25d04-bb94-4c40-9f5f-92fceeaec48f" providerId="ADAL" clId="{F69EDA36-DE50-451B-A18B-194DD7503787}" dt="2025-12-05T00:15:58.877" v="22" actId="20577"/>
        <pc:sldMkLst>
          <pc:docMk/>
          <pc:sldMk cId="3555557189" sldId="312"/>
        </pc:sldMkLst>
      </pc:sldChg>
      <pc:sldChg chg="modNotesTx">
        <pc:chgData name="Yuchen Li" userId="59e25d04-bb94-4c40-9f5f-92fceeaec48f" providerId="ADAL" clId="{F69EDA36-DE50-451B-A18B-194DD7503787}" dt="2025-12-05T00:15:53.199" v="20" actId="20577"/>
        <pc:sldMkLst>
          <pc:docMk/>
          <pc:sldMk cId="717280846" sldId="314"/>
        </pc:sldMkLst>
      </pc:sldChg>
      <pc:sldChg chg="modNotesTx">
        <pc:chgData name="Yuchen Li" userId="59e25d04-bb94-4c40-9f5f-92fceeaec48f" providerId="ADAL" clId="{F69EDA36-DE50-451B-A18B-194DD7503787}" dt="2025-12-05T00:16:13.022" v="23" actId="20577"/>
        <pc:sldMkLst>
          <pc:docMk/>
          <pc:sldMk cId="3294773812" sldId="315"/>
        </pc:sldMkLst>
      </pc:sldChg>
      <pc:sldChg chg="modNotesTx">
        <pc:chgData name="Yuchen Li" userId="59e25d04-bb94-4c40-9f5f-92fceeaec48f" providerId="ADAL" clId="{F69EDA36-DE50-451B-A18B-194DD7503787}" dt="2025-12-05T00:14:22.684" v="4" actId="20577"/>
        <pc:sldMkLst>
          <pc:docMk/>
          <pc:sldMk cId="2000211880" sldId="318"/>
        </pc:sldMkLst>
      </pc:sldChg>
      <pc:sldChg chg="modNotesTx">
        <pc:chgData name="Yuchen Li" userId="59e25d04-bb94-4c40-9f5f-92fceeaec48f" providerId="ADAL" clId="{F69EDA36-DE50-451B-A18B-194DD7503787}" dt="2025-12-05T00:14:40.428" v="10" actId="20577"/>
        <pc:sldMkLst>
          <pc:docMk/>
          <pc:sldMk cId="2696306987" sldId="319"/>
        </pc:sldMkLst>
      </pc:sldChg>
      <pc:sldChg chg="modNotesTx">
        <pc:chgData name="Yuchen Li" userId="59e25d04-bb94-4c40-9f5f-92fceeaec48f" providerId="ADAL" clId="{F69EDA36-DE50-451B-A18B-194DD7503787}" dt="2025-12-05T00:15:48.540" v="18" actId="20577"/>
        <pc:sldMkLst>
          <pc:docMk/>
          <pc:sldMk cId="3317450544" sldId="321"/>
        </pc:sldMkLst>
      </pc:sldChg>
      <pc:sldChg chg="modNotesTx">
        <pc:chgData name="Yuchen Li" userId="59e25d04-bb94-4c40-9f5f-92fceeaec48f" providerId="ADAL" clId="{F69EDA36-DE50-451B-A18B-194DD7503787}" dt="2025-12-05T00:14:10.694" v="1" actId="20577"/>
        <pc:sldMkLst>
          <pc:docMk/>
          <pc:sldMk cId="2001588238" sldId="324"/>
        </pc:sldMkLst>
      </pc:sldChg>
      <pc:sldChg chg="modNotesTx">
        <pc:chgData name="Yuchen Li" userId="59e25d04-bb94-4c40-9f5f-92fceeaec48f" providerId="ADAL" clId="{F69EDA36-DE50-451B-A18B-194DD7503787}" dt="2025-12-05T00:14:18.920" v="3" actId="20577"/>
        <pc:sldMkLst>
          <pc:docMk/>
          <pc:sldMk cId="164648896" sldId="325"/>
        </pc:sldMkLst>
      </pc:sldChg>
      <pc:sldChg chg="modNotesTx">
        <pc:chgData name="Yuchen Li" userId="59e25d04-bb94-4c40-9f5f-92fceeaec48f" providerId="ADAL" clId="{F69EDA36-DE50-451B-A18B-194DD7503787}" dt="2025-12-05T00:16:16.952" v="24" actId="20577"/>
        <pc:sldMkLst>
          <pc:docMk/>
          <pc:sldMk cId="426497808" sldId="326"/>
        </pc:sldMkLst>
      </pc:sldChg>
      <pc:sldChg chg="modSp mod">
        <pc:chgData name="Yuchen Li" userId="59e25d04-bb94-4c40-9f5f-92fceeaec48f" providerId="ADAL" clId="{F69EDA36-DE50-451B-A18B-194DD7503787}" dt="2025-12-05T00:18:02.688" v="85" actId="20577"/>
        <pc:sldMkLst>
          <pc:docMk/>
          <pc:sldMk cId="1148045302" sldId="328"/>
        </pc:sldMkLst>
        <pc:spChg chg="mod">
          <ac:chgData name="Yuchen Li" userId="59e25d04-bb94-4c40-9f5f-92fceeaec48f" providerId="ADAL" clId="{F69EDA36-DE50-451B-A18B-194DD7503787}" dt="2025-12-05T00:18:02.688" v="85" actId="20577"/>
          <ac:spMkLst>
            <pc:docMk/>
            <pc:sldMk cId="1148045302" sldId="328"/>
            <ac:spMk id="2" creationId="{208F6E0C-11EF-A861-BCE7-1DEC045144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0A257-B081-4972-B0CF-1F39F8714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8091-2DCD-4509-A944-5FC3CAA09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27F89-6F89-4D72-A243-A68B4122D611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56B26-2CBE-4E97-9F33-B336733FE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7CD2B-E28A-4D49-A0FA-D516F93D72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5BEA-06EA-4996-A757-E0A11090F5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61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1D79-A941-472A-B86F-4C1D5FA7235B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29E61-899D-4DEC-B2DA-C928176A27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0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453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131FF-A785-A703-5922-4BB10504A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55820-2C8E-85A3-FA69-B584A2F95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D0E43-12E5-4CD2-AD41-897F65286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6C738-B5E3-9207-9488-8A68B3E5E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22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6A800-A0E8-E619-2AF7-9EAD8B2EE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495919-8133-4862-90DB-9F7589799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7CCD7-AF70-6751-50FE-98036203C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A24FD-EC35-65C3-C86A-D7B079D0E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65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503C1-AE9F-3783-B984-BADD1ABC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8C8FD-35FC-9D80-E02C-38944BE35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28DBF4-11AA-4AD1-B396-62C9CB75E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A2B86-A0AA-C219-7873-31F2CE0C8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689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E2754-DF1E-DFA8-9C99-648F34B3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0444-04A7-2585-6C73-8CCB58316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FCCF1-6EE0-C832-6FFB-D106E8145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7FD7C-2CB1-1079-D344-105471FC6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63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22AE3-ABB4-C312-8E75-554295F6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BC339-3D9D-8A30-A287-F05A2D0F5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A7704-B377-9917-5D76-6563723CC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82BF-8172-41A5-6B3C-4AF406442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015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E8237-EB25-D07F-2E60-1510CEC58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827CC9-3541-62C5-2A20-78C463DFC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B11FB-9E47-680E-0D84-3F4BD269C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FFE38-8E40-2D84-438D-BCC779BE5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252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AABC1-D2F6-15D7-2CE2-2921D935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6BD7D-E1D4-4861-C5E7-CE17F16F2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D95DD-22BA-EEF0-9736-5E2DBBCF7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9BEED-2662-9A8C-4CFD-EE115CFBA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843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A8C1-32AB-1B4C-49BF-C7718629D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BC570-DAB3-C699-9C3E-BD00B39C9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A3C34-0FB1-E7DA-4608-673D50DA9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5BD13-3C1C-EDBB-852A-BC8FF8739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504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1DC7-0349-1730-2F89-3D9781BC0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F9EC3-633A-D5BB-0EAE-3E8DDAE13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6667C9-47AD-2724-A709-FA492F552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0050-64DC-8694-AF39-ACC041AAB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0503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9DA1E-64A0-1808-29F2-0CC62E1C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59F89-91E3-97E9-AEB9-EFF048A51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B77E0-C459-12F4-E589-A61B35192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0F877-7E9E-6371-29DB-B7FC7BE9E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01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85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7EFA2-4785-6CC6-2A55-7BB47A64E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B1E4C-20F1-BF9A-0963-23EC1092C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5197D-41DC-A9C8-49B8-E2E1C9328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AD150-1B55-A0AC-C6E1-D45510301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0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76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75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98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16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278B0-D20D-B000-D078-3FFAC5488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7CE2CB-7F98-42C8-311E-BBE071D63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24AC55-DE17-55EC-8BDF-63F7ED00D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FE38B-DEBE-8289-B390-17A17AA1E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18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A2B2B-1E80-D2C0-27D1-ACFEC245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CB557-8082-AEA3-0379-E4F7C0450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14A28-16FA-95C6-14C8-7736F9394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6656E-F98E-6A2F-C4C8-CDE784888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69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CBAFA-DBC6-96FF-2CEE-DFF3F73A7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773F7-0913-A0C9-70EB-B3A149088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D9EE8-8911-1995-C8C9-AE67A7BF9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BFF34-27D3-AB51-5F2E-5A0E8D0CC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25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373063"/>
            <a:ext cx="6120000" cy="396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/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00" y="0"/>
            <a:ext cx="1736846" cy="51435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1003A7-996F-2041-9CFA-9950B961691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8299386" y="738762"/>
            <a:ext cx="1471979" cy="2172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1" spcCol="180000">
            <a:noAutofit/>
          </a:bodyPr>
          <a:lstStyle>
            <a:lvl1pPr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100"/>
            </a:lvl2pPr>
            <a:lvl3pPr marL="90000" indent="-90000">
              <a:defRPr sz="1100"/>
            </a:lvl3pPr>
            <a:lvl4pPr marL="180000" indent="-90000">
              <a:defRPr sz="1100"/>
            </a:lvl4pPr>
            <a:lvl5pPr marL="270000" indent="-90000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72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79388" indent="-179388">
              <a:buFont typeface="Arial" panose="020B0604020202020204" pitchFamily="34" charset="0"/>
              <a:buChar char="•"/>
              <a:defRPr/>
            </a:lvl4pPr>
            <a:lvl5pPr marL="357188" indent="-17938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00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7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800000"/>
            <a:ext cx="3600000" cy="27000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6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30934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50" y="1080000"/>
            <a:ext cx="3600000" cy="334753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022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32000" y="323850"/>
            <a:ext cx="5652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16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94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8460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1168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000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6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2489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776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24000"/>
            <a:ext cx="3528000" cy="23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8000" y="324000"/>
            <a:ext cx="108000" cy="2304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60000" y="2916000"/>
            <a:ext cx="2124000" cy="14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3767" y="2916000"/>
            <a:ext cx="108000" cy="1476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250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373063"/>
            <a:ext cx="7523999" cy="327402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999" y="2196000"/>
            <a:ext cx="4248000" cy="259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C636-BAFD-854B-9B7F-A267A335B9F2}"/>
              </a:ext>
            </a:extLst>
          </p:cNvPr>
          <p:cNvSpPr txBox="1">
            <a:spLocks/>
          </p:cNvSpPr>
          <p:nvPr userDrawn="1"/>
        </p:nvSpPr>
        <p:spPr>
          <a:xfrm>
            <a:off x="7397928" y="4988549"/>
            <a:ext cx="1823765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b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6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000" y="323999"/>
            <a:ext cx="3312000" cy="1980000"/>
          </a:xfrm>
        </p:spPr>
        <p:txBody>
          <a:bodyPr/>
          <a:lstStyle>
            <a:lvl1pPr>
              <a:lnSpc>
                <a:spcPct val="80000"/>
              </a:lnSpc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2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45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4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9A01F5-92DF-1D48-B3C0-D8F1FC50B6AB}"/>
              </a:ext>
            </a:extLst>
          </p:cNvPr>
          <p:cNvSpPr txBox="1">
            <a:spLocks/>
          </p:cNvSpPr>
          <p:nvPr userDrawn="1"/>
        </p:nvSpPr>
        <p:spPr>
          <a:xfrm>
            <a:off x="7380000" y="5054290"/>
            <a:ext cx="1035570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chemeClr val="tx2">
                    <a:lumMod val="75000"/>
                  </a:schemeClr>
                </a:solidFill>
              </a:rPr>
              <a:t>CRICOS Provider #00120C</a:t>
            </a:r>
            <a:endParaRPr lang="en-AU" sz="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872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3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999" y="373063"/>
            <a:ext cx="5612607" cy="170273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2138" y="1260000"/>
            <a:ext cx="5611812" cy="2921000"/>
          </a:xfrm>
        </p:spPr>
        <p:txBody>
          <a:bodyPr/>
          <a:lstStyle>
            <a:lvl1pPr>
              <a:spcAft>
                <a:spcPts val="2835"/>
              </a:spcAft>
              <a:defRPr sz="1800"/>
            </a:lvl1pPr>
            <a:lvl2pPr>
              <a:spcAft>
                <a:spcPts val="0"/>
              </a:spcAft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397212" y="5054290"/>
            <a:ext cx="2618976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accent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81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Pr>
        <a:solidFill>
          <a:schemeClr val="bg2">
            <a:alpha val="93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92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484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88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000" y="324000"/>
            <a:ext cx="4932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8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52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8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2" spcCol="180000">
            <a:noAutofit/>
          </a:bodyPr>
          <a:lstStyle>
            <a:lvl1pPr>
              <a:defRPr sz="10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8460000" cy="7572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800000"/>
            <a:ext cx="8460000" cy="27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4914000"/>
            <a:ext cx="540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000" y="4914000"/>
            <a:ext cx="36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1967198" y="10969"/>
            <a:ext cx="1908720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667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/>
              <a:t>04/12/2025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98" y="947672"/>
            <a:ext cx="474729" cy="161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38DE2A-A10B-154D-A8BE-8E54C3DBFD94}"/>
              </a:ext>
            </a:extLst>
          </p:cNvPr>
          <p:cNvSpPr txBox="1">
            <a:spLocks/>
          </p:cNvSpPr>
          <p:nvPr userDrawn="1"/>
        </p:nvSpPr>
        <p:spPr>
          <a:xfrm>
            <a:off x="6575686" y="5053403"/>
            <a:ext cx="3302518" cy="164471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9" r:id="rId4"/>
    <p:sldLayoutId id="2147483670" r:id="rId5"/>
    <p:sldLayoutId id="2147483687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62" r:id="rId13"/>
    <p:sldLayoutId id="2147483676" r:id="rId14"/>
    <p:sldLayoutId id="2147483675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64" r:id="rId23"/>
    <p:sldLayoutId id="2147483665" r:id="rId24"/>
    <p:sldLayoutId id="2147483666" r:id="rId25"/>
    <p:sldLayoutId id="2147483667" r:id="rId26"/>
    <p:sldLayoutId id="2147483686" r:id="rId27"/>
  </p:sldLayoutIdLst>
  <p:hf sldNum="0" hdr="0" ft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imes New Roman" panose="02020603050405020304" pitchFamily="18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ofia Pro Light" panose="020B0000000000000000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F0127B-9F03-A896-E265-E36B6CE7C7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n-GB" sz="2800" dirty="0"/>
          </a:p>
          <a:p>
            <a:pPr>
              <a:spcAft>
                <a:spcPts val="0"/>
              </a:spcAft>
            </a:pPr>
            <a:endParaRPr lang="en-GB" sz="2800" dirty="0"/>
          </a:p>
          <a:p>
            <a:pPr>
              <a:spcAft>
                <a:spcPts val="0"/>
              </a:spcAft>
            </a:pPr>
            <a:r>
              <a:rPr lang="en-GB" sz="2800" dirty="0"/>
              <a:t>On the typology of </a:t>
            </a:r>
          </a:p>
          <a:p>
            <a:pPr>
              <a:spcAft>
                <a:spcPts val="0"/>
              </a:spcAft>
            </a:pPr>
            <a:r>
              <a:rPr lang="en-GB" sz="2800" dirty="0"/>
              <a:t>the attrition and loss of</a:t>
            </a:r>
          </a:p>
          <a:p>
            <a:pPr>
              <a:spcAft>
                <a:spcPts val="0"/>
              </a:spcAft>
            </a:pPr>
            <a:r>
              <a:rPr lang="en-GB" sz="2800" dirty="0"/>
              <a:t>PAn </a:t>
            </a:r>
            <a:r>
              <a:rPr lang="en-GB" sz="2800" i="1" dirty="0"/>
              <a:t>*&lt;um&gt; </a:t>
            </a:r>
            <a:r>
              <a:rPr lang="en-GB" sz="2800" dirty="0"/>
              <a:t>AV marking: </a:t>
            </a:r>
          </a:p>
          <a:p>
            <a:r>
              <a:rPr lang="en-GB" sz="2800" dirty="0"/>
              <a:t>A Mandailing-Batak perspective</a:t>
            </a:r>
          </a:p>
          <a:p>
            <a:pPr algn="r"/>
            <a:endParaRPr lang="en-GB" sz="1600" dirty="0"/>
          </a:p>
          <a:p>
            <a:pPr algn="r">
              <a:spcAft>
                <a:spcPts val="800"/>
              </a:spcAft>
            </a:pPr>
            <a:r>
              <a:rPr lang="en-GB" sz="1600" dirty="0"/>
              <a:t>Yuchen li &amp; I </a:t>
            </a:r>
            <a:r>
              <a:rPr lang="en-GB" sz="1600" dirty="0" err="1"/>
              <a:t>wayan</a:t>
            </a:r>
            <a:r>
              <a:rPr lang="en-GB" sz="1600" dirty="0"/>
              <a:t> </a:t>
            </a:r>
            <a:r>
              <a:rPr lang="en-GB" sz="1600" dirty="0" err="1"/>
              <a:t>arka</a:t>
            </a:r>
            <a:endParaRPr lang="en-AU" sz="1600" dirty="0"/>
          </a:p>
          <a:p>
            <a:pPr algn="r"/>
            <a:r>
              <a:rPr lang="en-AU" sz="1600" dirty="0"/>
              <a:t>ALS2025 presentation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6636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E9E6B-9EC5-6FB2-D6A1-975597A8B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93A47-0DA1-D3F2-0B15-7CA148D3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altLang="zh-CN" sz="1800" dirty="0">
                <a:solidFill>
                  <a:prstClr val="black"/>
                </a:solidFill>
                <a:latin typeface="Public Sans Light"/>
              </a:rPr>
              <a:t>As a middle voice marker (like Indonesian </a:t>
            </a:r>
            <a:r>
              <a:rPr lang="en-AU" altLang="zh-CN" sz="1800" i="1" dirty="0" err="1">
                <a:solidFill>
                  <a:prstClr val="black"/>
                </a:solidFill>
                <a:latin typeface="Public Sans Light"/>
              </a:rPr>
              <a:t>ber</a:t>
            </a:r>
            <a:r>
              <a:rPr lang="en-AU" altLang="zh-CN" sz="1800" i="1" dirty="0">
                <a:solidFill>
                  <a:prstClr val="black"/>
                </a:solidFill>
                <a:latin typeface="Public Sans Light"/>
              </a:rPr>
              <a:t>-</a:t>
            </a:r>
            <a:r>
              <a:rPr lang="en-AU" altLang="zh-CN" sz="1800" dirty="0">
                <a:solidFill>
                  <a:prstClr val="black"/>
                </a:solidFill>
                <a:latin typeface="Public Sans Light"/>
              </a:rPr>
              <a:t>): 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In complementary distribution with AV/UV affixes</a:t>
            </a:r>
            <a:endParaRPr lang="en-US" altLang="zh-CN" sz="1400" dirty="0">
              <a:solidFill>
                <a:prstClr val="black"/>
              </a:solidFill>
              <a:latin typeface="Public Sa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Linked to middle-marked events in Kemmer </a:t>
            </a:r>
            <a:r>
              <a:rPr lang="en-AU" altLang="zh-CN" sz="1400" dirty="0"/>
              <a:t>(1993, pp. 267–270)</a:t>
            </a:r>
            <a:r>
              <a:rPr lang="en-US" altLang="zh-CN" sz="1400" dirty="0"/>
              <a:t> </a:t>
            </a: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D9770-18D0-EE54-472B-4E625E05C9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3980D0-8EF1-5880-51BA-52D9D0C80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noProof="0" dirty="0"/>
              <a:t>The Middle Voice Marker </a:t>
            </a:r>
            <a:r>
              <a:rPr lang="en-AU" i="1" dirty="0"/>
              <a:t>mar-</a:t>
            </a:r>
            <a:endParaRPr lang="en-AU" noProof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861CCD-E2CA-0E7A-978F-A54987BA9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00324"/>
              </p:ext>
            </p:extLst>
          </p:nvPr>
        </p:nvGraphicFramePr>
        <p:xfrm>
          <a:off x="3132000" y="1351597"/>
          <a:ext cx="5247854" cy="31124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42095">
                  <a:extLst>
                    <a:ext uri="{9D8B030D-6E8A-4147-A177-3AD203B41FA5}">
                      <a16:colId xmlns:a16="http://schemas.microsoft.com/office/drawing/2014/main" val="2673562906"/>
                    </a:ext>
                  </a:extLst>
                </a:gridCol>
                <a:gridCol w="1893854">
                  <a:extLst>
                    <a:ext uri="{9D8B030D-6E8A-4147-A177-3AD203B41FA5}">
                      <a16:colId xmlns:a16="http://schemas.microsoft.com/office/drawing/2014/main" val="3017038341"/>
                    </a:ext>
                  </a:extLst>
                </a:gridCol>
                <a:gridCol w="2211905">
                  <a:extLst>
                    <a:ext uri="{9D8B030D-6E8A-4147-A177-3AD203B41FA5}">
                      <a16:colId xmlns:a16="http://schemas.microsoft.com/office/drawing/2014/main" val="1765026083"/>
                    </a:ext>
                  </a:extLst>
                </a:gridCol>
              </a:tblGrid>
              <a:tr h="2308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 dirty="0">
                          <a:effectLst/>
                        </a:rPr>
                        <a:t>Event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Mandailing middle verb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English translation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70760510"/>
                  </a:ext>
                </a:extLst>
              </a:tr>
              <a:tr h="2251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Grooming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marcukur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‘to shave’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89743646"/>
                  </a:ext>
                </a:extLst>
              </a:tr>
              <a:tr h="2251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marpakean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‘to dress’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06282765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Translational motion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marguling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‘to roll’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03992115"/>
                  </a:ext>
                </a:extLst>
              </a:tr>
              <a:tr h="2251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marlojong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‘to run’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48844655"/>
                  </a:ext>
                </a:extLst>
              </a:tr>
              <a:tr h="2251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Cognition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marpikir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‘to think’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91775324"/>
                  </a:ext>
                </a:extLst>
              </a:tr>
              <a:tr h="2251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Direct reflexive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marsuomin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‘to see oneself (in the mirror)’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9583826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Logophoric reflexive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maraso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‘to feel’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15007452"/>
                  </a:ext>
                </a:extLst>
              </a:tr>
              <a:tr h="6560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Naturally reciprocal event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marsuo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‘to meet’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62814480"/>
                  </a:ext>
                </a:extLst>
              </a:tr>
              <a:tr h="2251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>
                          <a:effectLst/>
                        </a:rPr>
                        <a:t>Body action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i="1" u="none" strike="noStrike" dirty="0" err="1">
                          <a:effectLst/>
                        </a:rPr>
                        <a:t>martata</a:t>
                      </a:r>
                      <a:endParaRPr lang="en-A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400" u="none" strike="noStrike" dirty="0">
                          <a:effectLst/>
                        </a:rPr>
                        <a:t>‘to laugh’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2100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2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AD23A-AC15-CA07-A987-84A51E03C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06835-3123-EE88-5B25-342BE3E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99" y="324000"/>
            <a:ext cx="5900384" cy="4140000"/>
          </a:xfrm>
        </p:spPr>
        <p:txBody>
          <a:bodyPr numCol="1"/>
          <a:lstStyle/>
          <a:p>
            <a:pPr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To form a verb with a noun meaning ‘to have/use the noun’, e.g. </a:t>
            </a: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zh-CN" sz="1400" b="1" i="1" dirty="0" err="1">
                <a:solidFill>
                  <a:prstClr val="black"/>
                </a:solidFill>
              </a:rPr>
              <a:t>marabit</a:t>
            </a:r>
            <a:r>
              <a:rPr lang="en-AU" altLang="zh-CN" sz="1400" b="1" i="1" dirty="0">
                <a:solidFill>
                  <a:prstClr val="black"/>
                </a:solidFill>
              </a:rPr>
              <a:t> </a:t>
            </a:r>
            <a:r>
              <a:rPr lang="en-AU" altLang="zh-CN" sz="1400" b="1" dirty="0">
                <a:solidFill>
                  <a:prstClr val="black"/>
                </a:solidFill>
              </a:rPr>
              <a:t>‘to get dressed’ </a:t>
            </a:r>
            <a:r>
              <a:rPr lang="en-AU" altLang="zh-CN" sz="1400" dirty="0">
                <a:solidFill>
                  <a:prstClr val="black"/>
                </a:solidFill>
              </a:rPr>
              <a:t>from </a:t>
            </a:r>
            <a:r>
              <a:rPr lang="en-AU" altLang="zh-CN" sz="1400" i="1" dirty="0" err="1">
                <a:solidFill>
                  <a:prstClr val="black"/>
                </a:solidFill>
              </a:rPr>
              <a:t>abit</a:t>
            </a:r>
            <a:r>
              <a:rPr lang="en-AU" altLang="zh-CN" sz="1400" i="1" dirty="0">
                <a:solidFill>
                  <a:prstClr val="black"/>
                </a:solidFill>
              </a:rPr>
              <a:t> </a:t>
            </a:r>
            <a:r>
              <a:rPr lang="en-AU" altLang="zh-CN" sz="1400" dirty="0">
                <a:solidFill>
                  <a:prstClr val="black"/>
                </a:solidFill>
              </a:rPr>
              <a:t>‘cloth’, e.g. </a:t>
            </a:r>
            <a:endParaRPr lang="en-AU" altLang="zh-CN" sz="1400" i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(5)</a:t>
            </a:r>
            <a:r>
              <a:rPr lang="en-AU" altLang="zh-CN" sz="1400" i="1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AU" altLang="zh-CN" sz="1400" i="1" dirty="0" err="1">
                <a:solidFill>
                  <a:prstClr val="black"/>
                </a:solidFill>
                <a:latin typeface="Public Sans Light"/>
              </a:rPr>
              <a:t>madung</a:t>
            </a:r>
            <a:r>
              <a:rPr lang="en-AU" altLang="zh-CN" sz="1400" i="1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AU" altLang="zh-CN" sz="1400" b="1" i="1" dirty="0">
                <a:solidFill>
                  <a:prstClr val="black"/>
                </a:solidFill>
                <a:latin typeface="Public Sans Light"/>
              </a:rPr>
              <a:t>mar-</a:t>
            </a:r>
            <a:r>
              <a:rPr lang="en-AU" altLang="zh-CN" sz="1400" b="1" i="1" dirty="0" err="1">
                <a:solidFill>
                  <a:prstClr val="black"/>
                </a:solidFill>
                <a:latin typeface="Public Sans Light"/>
              </a:rPr>
              <a:t>abit</a:t>
            </a:r>
            <a:r>
              <a:rPr lang="en-AU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AU" altLang="zh-CN" sz="1400" i="1" dirty="0" err="1">
                <a:solidFill>
                  <a:prstClr val="black"/>
                </a:solidFill>
                <a:latin typeface="Public Sans Light"/>
              </a:rPr>
              <a:t>ia</a:t>
            </a:r>
            <a:r>
              <a:rPr lang="en-AU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AU" altLang="zh-CN" sz="1400" i="1" dirty="0" err="1">
                <a:solidFill>
                  <a:prstClr val="black"/>
                </a:solidFill>
                <a:latin typeface="Public Sans Light"/>
              </a:rPr>
              <a:t>kehe</a:t>
            </a:r>
            <a:r>
              <a:rPr lang="en-AU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AU" altLang="zh-CN" sz="1400" i="1" dirty="0" err="1">
                <a:solidFill>
                  <a:prstClr val="black"/>
                </a:solidFill>
                <a:latin typeface="Public Sans Light"/>
              </a:rPr>
              <a:t>tu</a:t>
            </a:r>
            <a:r>
              <a:rPr lang="en-AU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AU" altLang="zh-CN" sz="1400" i="1" dirty="0" err="1">
                <a:solidFill>
                  <a:prstClr val="black"/>
                </a:solidFill>
                <a:latin typeface="Public Sans Light"/>
              </a:rPr>
              <a:t>horja</a:t>
            </a:r>
            <a:endParaRPr lang="en-AU" altLang="zh-CN" sz="14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already	</a:t>
            </a:r>
            <a:r>
              <a:rPr lang="en-AU" altLang="zh-CN" sz="1400" b="1" dirty="0">
                <a:solidFill>
                  <a:prstClr val="black"/>
                </a:solidFill>
                <a:latin typeface="Public Sans Light"/>
              </a:rPr>
              <a:t>mar-cloth</a:t>
            </a: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3sg	go	to	party</a:t>
            </a:r>
          </a:p>
          <a:p>
            <a:pPr lvl="0">
              <a:defRPr/>
            </a:pP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‘(S)he already got dressed and went to the party.’</a:t>
            </a:r>
          </a:p>
          <a:p>
            <a:pPr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May take an additional UV marker, but </a:t>
            </a:r>
            <a:r>
              <a:rPr lang="en-AU" altLang="zh-CN" sz="1600" i="1" dirty="0">
                <a:solidFill>
                  <a:prstClr val="black"/>
                </a:solidFill>
                <a:latin typeface="Public Sans Light"/>
              </a:rPr>
              <a:t>mar- </a:t>
            </a: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becomes </a:t>
            </a:r>
            <a:r>
              <a:rPr lang="en-AU" altLang="zh-CN" sz="1600" i="1" dirty="0">
                <a:solidFill>
                  <a:prstClr val="black"/>
                </a:solidFill>
                <a:latin typeface="Public Sans Light"/>
              </a:rPr>
              <a:t>par-</a:t>
            </a: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, e.g.</a:t>
            </a:r>
            <a:endParaRPr lang="en-AU" altLang="zh-CN" sz="16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(6)	</a:t>
            </a:r>
            <a:r>
              <a:rPr lang="en-AU" altLang="zh-CN" sz="1400" dirty="0" err="1">
                <a:solidFill>
                  <a:prstClr val="black"/>
                </a:solidFill>
                <a:latin typeface="Public Sans Light"/>
              </a:rPr>
              <a:t>ulang</a:t>
            </a: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AU" altLang="zh-CN" sz="1400" b="1" dirty="0" err="1">
                <a:solidFill>
                  <a:prstClr val="black"/>
                </a:solidFill>
                <a:latin typeface="Public Sans Light"/>
              </a:rPr>
              <a:t>ni</a:t>
            </a:r>
            <a:r>
              <a:rPr lang="en-AU" altLang="zh-CN" sz="1400" b="1" dirty="0">
                <a:solidFill>
                  <a:prstClr val="black"/>
                </a:solidFill>
                <a:latin typeface="Public Sans Light"/>
              </a:rPr>
              <a:t>-par-</a:t>
            </a:r>
            <a:r>
              <a:rPr lang="en-AU" altLang="zh-CN" sz="1400" b="1" dirty="0" err="1">
                <a:solidFill>
                  <a:prstClr val="black"/>
                </a:solidFill>
                <a:latin typeface="Public Sans Light"/>
              </a:rPr>
              <a:t>abit</a:t>
            </a: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AU" altLang="zh-CN" sz="1400" dirty="0" err="1">
                <a:solidFill>
                  <a:prstClr val="black"/>
                </a:solidFill>
                <a:latin typeface="Public Sans Light"/>
              </a:rPr>
              <a:t>seragam</a:t>
            </a: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AU" altLang="zh-CN" sz="1400" dirty="0" err="1">
                <a:solidFill>
                  <a:prstClr val="black"/>
                </a:solidFill>
                <a:latin typeface="Public Sans Light"/>
              </a:rPr>
              <a:t>sikola</a:t>
            </a: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di	</a:t>
            </a:r>
            <a:r>
              <a:rPr lang="en-AU" altLang="zh-CN" sz="1400" dirty="0" err="1">
                <a:solidFill>
                  <a:prstClr val="black"/>
                </a:solidFill>
                <a:latin typeface="Public Sans Light"/>
              </a:rPr>
              <a:t>bagas</a:t>
            </a: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da</a:t>
            </a:r>
          </a:p>
          <a:p>
            <a:pPr lvl="0">
              <a:defRPr/>
            </a:pP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NEG.IMP	</a:t>
            </a:r>
            <a:r>
              <a:rPr lang="en-AU" altLang="zh-CN" sz="1400" b="1" dirty="0">
                <a:solidFill>
                  <a:prstClr val="black"/>
                </a:solidFill>
                <a:latin typeface="Public Sans Light"/>
              </a:rPr>
              <a:t>UV-par-cloth</a:t>
            </a: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uniform	school	at	home	EMP</a:t>
            </a:r>
          </a:p>
          <a:p>
            <a:pPr lvl="0">
              <a:defRPr/>
            </a:pP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	‘Don’t wear school uniform at home, okay?’</a:t>
            </a:r>
          </a:p>
          <a:p>
            <a:pPr lvl="0"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-&gt; You may see such </a:t>
            </a:r>
            <a:r>
              <a:rPr lang="en-AU" altLang="zh-CN" sz="1600" b="1" i="1" dirty="0">
                <a:solidFill>
                  <a:prstClr val="black"/>
                </a:solidFill>
                <a:latin typeface="Public Sans Light"/>
              </a:rPr>
              <a:t>m/p</a:t>
            </a:r>
            <a:r>
              <a:rPr lang="en-AU" altLang="zh-CN" sz="1600" b="1" dirty="0">
                <a:solidFill>
                  <a:prstClr val="black"/>
                </a:solidFill>
                <a:latin typeface="Public Sans Light"/>
              </a:rPr>
              <a:t> alternations </a:t>
            </a: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a couple more times later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F24E1-5288-BF00-8FB9-3368808C38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57797-DD1B-5B33-EB6B-C86B0CF9F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noProof="0" dirty="0"/>
              <a:t>The Verbaliser </a:t>
            </a:r>
            <a:r>
              <a:rPr lang="en-AU" i="1" dirty="0"/>
              <a:t>mar-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8068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0BD62-E724-AD69-BB9B-B0CE70A35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939839-65EF-9F58-A1B4-4352A0AE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99" y="324000"/>
            <a:ext cx="5900384" cy="4140000"/>
          </a:xfrm>
        </p:spPr>
        <p:txBody>
          <a:bodyPr numCol="1"/>
          <a:lstStyle/>
          <a:p>
            <a:pPr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Attached to adjectives -&gt; Inchoative/stative, e.g. </a:t>
            </a:r>
          </a:p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(7)	</a:t>
            </a:r>
            <a:r>
              <a:rPr lang="en-US" altLang="zh-CN" sz="1400" b="1" i="1" dirty="0">
                <a:solidFill>
                  <a:prstClr val="black"/>
                </a:solidFill>
                <a:latin typeface="Public Sans Light"/>
              </a:rPr>
              <a:t>ma-</a:t>
            </a:r>
            <a:r>
              <a:rPr lang="en-US" altLang="zh-CN" sz="1400" b="1" i="1" dirty="0" err="1">
                <a:solidFill>
                  <a:prstClr val="black"/>
                </a:solidFill>
                <a:latin typeface="Public Sans Light"/>
              </a:rPr>
              <a:t>hiang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aek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ni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saba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	</a:t>
            </a:r>
          </a:p>
          <a:p>
            <a:pPr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b="1" dirty="0">
                <a:solidFill>
                  <a:prstClr val="black"/>
                </a:solidFill>
                <a:latin typeface="Public Sans Light"/>
              </a:rPr>
              <a:t>ma-dry</a:t>
            </a: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	water	POSS	</a:t>
            </a:r>
            <a:r>
              <a:rPr lang="en-US" altLang="zh-CN" sz="1400" dirty="0" err="1">
                <a:solidFill>
                  <a:prstClr val="black"/>
                </a:solidFill>
                <a:latin typeface="Public Sans Light"/>
              </a:rPr>
              <a:t>rice.field</a:t>
            </a: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</a:t>
            </a:r>
          </a:p>
          <a:p>
            <a:pPr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harani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musim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logo</a:t>
            </a:r>
          </a:p>
          <a:p>
            <a:pPr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because		</a:t>
            </a:r>
            <a:r>
              <a:rPr lang="en-US" altLang="zh-CN" sz="1400" dirty="0" err="1">
                <a:solidFill>
                  <a:prstClr val="black"/>
                </a:solidFill>
                <a:latin typeface="Public Sans Light"/>
              </a:rPr>
              <a:t>seaso</a:t>
            </a: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dry</a:t>
            </a:r>
          </a:p>
          <a:p>
            <a:pPr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‘The water in the rice field dried up because of the dry season.’</a:t>
            </a:r>
          </a:p>
          <a:p>
            <a:pPr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Attached to dynamic verbs -&gt; </a:t>
            </a:r>
            <a:r>
              <a:rPr lang="en-AU" altLang="zh-CN" sz="1600" dirty="0" err="1">
                <a:solidFill>
                  <a:prstClr val="black"/>
                </a:solidFill>
              </a:rPr>
              <a:t>Unaccusative</a:t>
            </a:r>
            <a:r>
              <a:rPr lang="en-AU" altLang="zh-CN" sz="1600" dirty="0">
                <a:solidFill>
                  <a:prstClr val="black"/>
                </a:solidFill>
              </a:rPr>
              <a:t> (no overt agent), e.g. </a:t>
            </a:r>
          </a:p>
          <a:p>
            <a:pPr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(8)	</a:t>
            </a:r>
            <a:r>
              <a:rPr lang="en-US" altLang="zh-CN" sz="1400" b="1" i="1" dirty="0">
                <a:solidFill>
                  <a:prstClr val="black"/>
                </a:solidFill>
                <a:latin typeface="Public Sans Light"/>
              </a:rPr>
              <a:t>ma-</a:t>
            </a:r>
            <a:r>
              <a:rPr lang="en-US" altLang="zh-CN" sz="1400" b="1" i="1" dirty="0" err="1">
                <a:solidFill>
                  <a:prstClr val="black"/>
                </a:solidFill>
                <a:latin typeface="Public Sans Light"/>
              </a:rPr>
              <a:t>dabu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mangga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ngon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batang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</a:t>
            </a:r>
          </a:p>
          <a:p>
            <a:pPr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b="1" dirty="0">
                <a:solidFill>
                  <a:prstClr val="black"/>
                </a:solidFill>
                <a:latin typeface="Public Sans Light"/>
              </a:rPr>
              <a:t>ma-fall	</a:t>
            </a: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mango		from	tree</a:t>
            </a:r>
          </a:p>
          <a:p>
            <a:pPr lvl="1"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	‘The mango dropped from the tree.’ </a:t>
            </a:r>
          </a:p>
          <a:p>
            <a:pPr lvl="1"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	VS</a:t>
            </a:r>
          </a:p>
          <a:p>
            <a:pPr lvl="1"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(9)</a:t>
            </a:r>
            <a:r>
              <a:rPr lang="en-US" altLang="zh-CN" sz="1400" i="1" dirty="0">
                <a:solidFill>
                  <a:prstClr val="black"/>
                </a:solidFill>
              </a:rPr>
              <a:t>	</a:t>
            </a:r>
            <a:r>
              <a:rPr lang="en-US" altLang="zh-CN" sz="1400" b="1" i="1" dirty="0">
                <a:solidFill>
                  <a:prstClr val="black"/>
                </a:solidFill>
              </a:rPr>
              <a:t>u=</a:t>
            </a:r>
            <a:r>
              <a:rPr lang="en-US" altLang="zh-CN" sz="1400" b="1" i="1" dirty="0" err="1">
                <a:solidFill>
                  <a:prstClr val="black"/>
                </a:solidFill>
              </a:rPr>
              <a:t>dabu</a:t>
            </a:r>
            <a:r>
              <a:rPr lang="en-US" altLang="zh-CN" sz="1400" b="1" i="1" dirty="0">
                <a:solidFill>
                  <a:prstClr val="black"/>
                </a:solidFill>
              </a:rPr>
              <a:t>-on</a:t>
            </a:r>
            <a:r>
              <a:rPr lang="en-US" altLang="zh-CN" sz="1400" i="1" dirty="0">
                <a:solidFill>
                  <a:prstClr val="black"/>
                </a:solidFill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</a:rPr>
              <a:t>mangga</a:t>
            </a:r>
            <a:r>
              <a:rPr lang="en-US" altLang="zh-CN" sz="1400" i="1" dirty="0">
                <a:solidFill>
                  <a:prstClr val="black"/>
                </a:solidFill>
              </a:rPr>
              <a:t>		</a:t>
            </a:r>
            <a:r>
              <a:rPr lang="en-US" altLang="zh-CN" sz="1400" i="1" dirty="0" err="1">
                <a:solidFill>
                  <a:prstClr val="black"/>
                </a:solidFill>
              </a:rPr>
              <a:t>i</a:t>
            </a:r>
            <a:r>
              <a:rPr lang="en-US" altLang="zh-CN" sz="1400" i="1" dirty="0">
                <a:solidFill>
                  <a:prstClr val="black"/>
                </a:solidFill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</a:rPr>
              <a:t>ngon</a:t>
            </a:r>
            <a:r>
              <a:rPr lang="en-US" altLang="zh-CN" sz="1400" i="1" dirty="0">
                <a:solidFill>
                  <a:prstClr val="black"/>
                </a:solidFill>
              </a:rPr>
              <a:t> 	</a:t>
            </a:r>
            <a:r>
              <a:rPr lang="en-US" altLang="zh-CN" sz="1400" i="1" dirty="0" err="1">
                <a:solidFill>
                  <a:prstClr val="black"/>
                </a:solidFill>
              </a:rPr>
              <a:t>batang</a:t>
            </a:r>
            <a:r>
              <a:rPr lang="en-US" altLang="zh-CN" sz="1400" i="1" dirty="0">
                <a:solidFill>
                  <a:prstClr val="black"/>
                </a:solidFill>
              </a:rPr>
              <a:t> 	</a:t>
            </a:r>
          </a:p>
          <a:p>
            <a:pPr lvl="1">
              <a:defRPr/>
            </a:pPr>
            <a:r>
              <a:rPr lang="en-US" altLang="zh-CN" sz="1400" i="1" dirty="0">
                <a:solidFill>
                  <a:prstClr val="black"/>
                </a:solidFill>
              </a:rPr>
              <a:t>	</a:t>
            </a:r>
            <a:r>
              <a:rPr lang="en-US" altLang="zh-CN" sz="1400" b="1" i="1" dirty="0">
                <a:solidFill>
                  <a:prstClr val="black"/>
                </a:solidFill>
              </a:rPr>
              <a:t>1sg.A=fall-CAUS</a:t>
            </a:r>
            <a:r>
              <a:rPr lang="en-US" altLang="zh-CN" sz="1400" i="1" dirty="0">
                <a:solidFill>
                  <a:prstClr val="black"/>
                </a:solidFill>
              </a:rPr>
              <a:t>	mango		DEM	from	tree</a:t>
            </a:r>
          </a:p>
          <a:p>
            <a:pPr lvl="1">
              <a:defRPr/>
            </a:pPr>
            <a:r>
              <a:rPr lang="en-US" altLang="zh-CN" sz="1400" i="1" dirty="0">
                <a:solidFill>
                  <a:prstClr val="black"/>
                </a:solidFill>
              </a:rPr>
              <a:t>	</a:t>
            </a:r>
            <a:r>
              <a:rPr lang="en-US" altLang="zh-CN" sz="1400" dirty="0">
                <a:solidFill>
                  <a:prstClr val="black"/>
                </a:solidFill>
              </a:rPr>
              <a:t>‘I dropped the mango from the tree.’</a:t>
            </a:r>
          </a:p>
          <a:p>
            <a:pPr lvl="1">
              <a:defRPr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>
              <a:defRPr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8501A-3921-A58C-9095-DBA665BEAB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FC91D9-A902-3287-71FC-8ACB85200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noProof="0" dirty="0"/>
              <a:t>The Intransitive </a:t>
            </a:r>
            <a:r>
              <a:rPr lang="en-AU" i="1" dirty="0"/>
              <a:t>ma-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5761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353E6-75E8-9383-9109-8BFD9245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E147B2-73CA-609B-42A9-A13416B8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99" y="324000"/>
            <a:ext cx="5900384" cy="4140000"/>
          </a:xfrm>
        </p:spPr>
        <p:txBody>
          <a:bodyPr numCol="1"/>
          <a:lstStyle/>
          <a:p>
            <a:pPr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Attached to dynamic intransitive stems (</a:t>
            </a:r>
            <a:r>
              <a:rPr lang="en-AU" altLang="zh-CN" sz="1600" i="1" dirty="0">
                <a:solidFill>
                  <a:prstClr val="black"/>
                </a:solidFill>
              </a:rPr>
              <a:t>cf.</a:t>
            </a:r>
            <a:r>
              <a:rPr lang="en-AU" altLang="zh-CN" sz="1600" dirty="0">
                <a:solidFill>
                  <a:prstClr val="black"/>
                </a:solidFill>
              </a:rPr>
              <a:t> </a:t>
            </a:r>
            <a:r>
              <a:rPr lang="en-AU" altLang="zh-CN" sz="1600" dirty="0" err="1">
                <a:solidFill>
                  <a:prstClr val="black"/>
                </a:solidFill>
              </a:rPr>
              <a:t>unaccusative</a:t>
            </a:r>
            <a:r>
              <a:rPr lang="en-AU" altLang="zh-CN" sz="1600" dirty="0">
                <a:solidFill>
                  <a:prstClr val="black"/>
                </a:solidFill>
              </a:rPr>
              <a:t> </a:t>
            </a:r>
            <a:r>
              <a:rPr lang="en-AU" altLang="zh-CN" sz="1600" i="1" dirty="0">
                <a:solidFill>
                  <a:prstClr val="black"/>
                </a:solidFill>
              </a:rPr>
              <a:t>ma-</a:t>
            </a:r>
            <a:r>
              <a:rPr lang="en-AU" altLang="zh-CN" sz="16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Extremely rare &amp; mostly (if not only) in traditional/written texts</a:t>
            </a:r>
          </a:p>
          <a:p>
            <a:pPr lvl="1">
              <a:defRPr/>
            </a:pPr>
            <a:r>
              <a:rPr lang="en-US" altLang="zh-CN" sz="1800" dirty="0">
                <a:solidFill>
                  <a:prstClr val="black"/>
                </a:solidFill>
                <a:latin typeface="Public Sans Light"/>
              </a:rPr>
              <a:t>(10)	</a:t>
            </a:r>
            <a:r>
              <a:rPr lang="en-US" altLang="zh-CN" sz="1600" b="1" i="1" dirty="0" err="1">
                <a:solidFill>
                  <a:prstClr val="black"/>
                </a:solidFill>
              </a:rPr>
              <a:t>mangka-</a:t>
            </a:r>
            <a:r>
              <a:rPr lang="en-US" altLang="zh-CN" sz="1600" i="1" dirty="0" err="1">
                <a:solidFill>
                  <a:prstClr val="black"/>
                </a:solidFill>
              </a:rPr>
              <a:t>dabu</a:t>
            </a:r>
            <a:r>
              <a:rPr lang="en-US" altLang="zh-CN" sz="1600" i="1" dirty="0">
                <a:solidFill>
                  <a:prstClr val="black"/>
                </a:solidFill>
              </a:rPr>
              <a:t>	</a:t>
            </a:r>
            <a:r>
              <a:rPr lang="en-US" altLang="zh-CN" sz="1600" i="1" dirty="0" err="1">
                <a:solidFill>
                  <a:prstClr val="black"/>
                </a:solidFill>
              </a:rPr>
              <a:t>jambu</a:t>
            </a:r>
            <a:r>
              <a:rPr lang="en-US" altLang="zh-CN" sz="1600" i="1" dirty="0">
                <a:solidFill>
                  <a:prstClr val="black"/>
                </a:solidFill>
              </a:rPr>
              <a:t>	</a:t>
            </a:r>
            <a:r>
              <a:rPr lang="en-US" altLang="zh-CN" sz="1600" i="1" dirty="0" err="1">
                <a:solidFill>
                  <a:prstClr val="black"/>
                </a:solidFill>
              </a:rPr>
              <a:t>i</a:t>
            </a:r>
            <a:r>
              <a:rPr lang="en-US" altLang="zh-CN" sz="1600" i="1" dirty="0">
                <a:solidFill>
                  <a:prstClr val="black"/>
                </a:solidFill>
              </a:rPr>
              <a:t> </a:t>
            </a:r>
            <a:r>
              <a:rPr lang="en-US" altLang="zh-CN" sz="1600" dirty="0">
                <a:solidFill>
                  <a:prstClr val="black"/>
                </a:solidFill>
              </a:rPr>
              <a:t>		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	</a:t>
            </a:r>
            <a:r>
              <a:rPr lang="en-US" altLang="zh-CN" sz="1600" b="1" dirty="0" err="1">
                <a:solidFill>
                  <a:prstClr val="black"/>
                </a:solidFill>
              </a:rPr>
              <a:t>mangka</a:t>
            </a:r>
            <a:r>
              <a:rPr lang="en-US" altLang="zh-CN" sz="1600" b="1" dirty="0">
                <a:solidFill>
                  <a:prstClr val="black"/>
                </a:solidFill>
              </a:rPr>
              <a:t>-</a:t>
            </a:r>
            <a:r>
              <a:rPr lang="en-US" altLang="zh-CN" sz="1600" dirty="0">
                <a:solidFill>
                  <a:prstClr val="black"/>
                </a:solidFill>
              </a:rPr>
              <a:t>fall	fruit	DEM.DIST	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	</a:t>
            </a:r>
            <a:r>
              <a:rPr lang="en-US" altLang="zh-CN" sz="1600" i="1" dirty="0" err="1">
                <a:solidFill>
                  <a:prstClr val="black"/>
                </a:solidFill>
              </a:rPr>
              <a:t>i-baen</a:t>
            </a:r>
            <a:r>
              <a:rPr lang="en-US" altLang="zh-CN" sz="1600" i="1" dirty="0">
                <a:solidFill>
                  <a:prstClr val="black"/>
                </a:solidFill>
              </a:rPr>
              <a:t>		</a:t>
            </a:r>
            <a:r>
              <a:rPr lang="en-US" altLang="zh-CN" sz="1600" i="1" dirty="0" err="1">
                <a:solidFill>
                  <a:prstClr val="black"/>
                </a:solidFill>
              </a:rPr>
              <a:t>alogo</a:t>
            </a:r>
            <a:r>
              <a:rPr lang="en-US" altLang="zh-CN" sz="1600" i="1" dirty="0">
                <a:solidFill>
                  <a:prstClr val="black"/>
                </a:solidFill>
              </a:rPr>
              <a:t> 	</a:t>
            </a:r>
            <a:r>
              <a:rPr lang="en-US" altLang="zh-CN" sz="1600" i="1" dirty="0" err="1">
                <a:solidFill>
                  <a:prstClr val="black"/>
                </a:solidFill>
              </a:rPr>
              <a:t>na</a:t>
            </a:r>
            <a:r>
              <a:rPr lang="en-US" altLang="zh-CN" sz="1600" i="1" dirty="0">
                <a:solidFill>
                  <a:prstClr val="black"/>
                </a:solidFill>
              </a:rPr>
              <a:t>	</a:t>
            </a:r>
            <a:r>
              <a:rPr lang="en-US" altLang="zh-CN" sz="1600" i="1" dirty="0" err="1">
                <a:solidFill>
                  <a:prstClr val="black"/>
                </a:solidFill>
              </a:rPr>
              <a:t>gogo</a:t>
            </a:r>
            <a:r>
              <a:rPr lang="en-US" altLang="zh-CN" sz="1600" i="1" dirty="0">
                <a:solidFill>
                  <a:prstClr val="black"/>
                </a:solidFill>
              </a:rPr>
              <a:t> 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	UV-make	wind	REL	strong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	‘The strong wind made the fruit</a:t>
            </a:r>
            <a:r>
              <a:rPr lang="en-US" altLang="zh-CN" sz="1600" b="1" dirty="0">
                <a:solidFill>
                  <a:prstClr val="black"/>
                </a:solidFill>
              </a:rPr>
              <a:t>s</a:t>
            </a:r>
            <a:r>
              <a:rPr lang="en-US" altLang="zh-CN" sz="1600" dirty="0">
                <a:solidFill>
                  <a:prstClr val="black"/>
                </a:solidFill>
              </a:rPr>
              <a:t> fall.’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(11)	</a:t>
            </a:r>
            <a:r>
              <a:rPr lang="en-US" altLang="zh-CN" sz="1600" b="1" i="1" dirty="0" err="1">
                <a:solidFill>
                  <a:prstClr val="black"/>
                </a:solidFill>
              </a:rPr>
              <a:t>mangka-</a:t>
            </a:r>
            <a:r>
              <a:rPr lang="en-US" altLang="zh-CN" sz="1600" i="1" dirty="0" err="1">
                <a:solidFill>
                  <a:prstClr val="black"/>
                </a:solidFill>
              </a:rPr>
              <a:t>pultak</a:t>
            </a:r>
            <a:r>
              <a:rPr lang="en-US" altLang="zh-CN" sz="1600" i="1" dirty="0">
                <a:solidFill>
                  <a:prstClr val="black"/>
                </a:solidFill>
              </a:rPr>
              <a:t> 	</a:t>
            </a:r>
            <a:r>
              <a:rPr lang="en-US" altLang="zh-CN" sz="1600" i="1" dirty="0" err="1">
                <a:solidFill>
                  <a:prstClr val="black"/>
                </a:solidFill>
              </a:rPr>
              <a:t>i</a:t>
            </a:r>
            <a:r>
              <a:rPr lang="en-US" altLang="zh-CN" sz="1600" i="1" dirty="0">
                <a:solidFill>
                  <a:prstClr val="black"/>
                </a:solidFill>
              </a:rPr>
              <a:t>	jia-jia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	</a:t>
            </a:r>
            <a:r>
              <a:rPr lang="en-US" altLang="zh-CN" sz="1600" b="1" dirty="0" err="1">
                <a:solidFill>
                  <a:prstClr val="black"/>
                </a:solidFill>
              </a:rPr>
              <a:t>mangka</a:t>
            </a:r>
            <a:r>
              <a:rPr lang="en-US" altLang="zh-CN" sz="1600" b="1" dirty="0">
                <a:solidFill>
                  <a:prstClr val="black"/>
                </a:solidFill>
              </a:rPr>
              <a:t>-</a:t>
            </a:r>
            <a:r>
              <a:rPr lang="en-US" altLang="zh-CN" sz="1600" dirty="0">
                <a:solidFill>
                  <a:prstClr val="black"/>
                </a:solidFill>
              </a:rPr>
              <a:t>crack	LOC	where-RED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	‘(The land) cracked everywhere.’</a:t>
            </a:r>
          </a:p>
          <a:p>
            <a:pPr lvl="1">
              <a:defRPr/>
            </a:pPr>
            <a:endParaRPr lang="en-US" altLang="zh-CN" sz="16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>
              <a:defRPr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5A753-A8DC-3B13-0C0B-168EB59CB8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F9DC50-45F2-84F1-FC4B-1D48A1938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noProof="0" dirty="0"/>
              <a:t>The Distributive </a:t>
            </a:r>
            <a:r>
              <a:rPr lang="en-AU" i="1" dirty="0" err="1"/>
              <a:t>mangka</a:t>
            </a:r>
            <a:r>
              <a:rPr lang="en-AU" i="1" dirty="0"/>
              <a:t>-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6963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78DE0-F46A-C716-DB1C-46223560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2D51AC-6FB8-0A39-D3B0-0FBB3520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99" y="324000"/>
            <a:ext cx="5900384" cy="4140000"/>
          </a:xfrm>
        </p:spPr>
        <p:txBody>
          <a:bodyPr numCol="1"/>
          <a:lstStyle/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Found in very few intransitive verbs, e.g. </a:t>
            </a:r>
            <a:r>
              <a:rPr lang="en-US" altLang="zh-CN" sz="1600" i="1" dirty="0" err="1">
                <a:solidFill>
                  <a:prstClr val="black"/>
                </a:solidFill>
                <a:latin typeface="Public Sans Light"/>
              </a:rPr>
              <a:t>mekel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‘to laugh’ =  </a:t>
            </a:r>
            <a:r>
              <a:rPr lang="en-US" altLang="zh-CN" sz="1600" i="1" dirty="0" err="1">
                <a:solidFill>
                  <a:prstClr val="black"/>
                </a:solidFill>
                <a:latin typeface="Public Sans Light"/>
              </a:rPr>
              <a:t>ekel</a:t>
            </a:r>
            <a:endParaRPr lang="en-US" altLang="zh-CN" sz="1600" i="1" dirty="0">
              <a:solidFill>
                <a:prstClr val="black"/>
              </a:solidFill>
              <a:latin typeface="Public Sans Light"/>
            </a:endParaRP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Related to </a:t>
            </a:r>
            <a:r>
              <a:rPr lang="en-US" altLang="zh-CN" sz="1600" b="1" i="1" dirty="0">
                <a:solidFill>
                  <a:prstClr val="black"/>
                </a:solidFill>
                <a:latin typeface="Public Sans Light"/>
              </a:rPr>
              <a:t>m/p </a:t>
            </a:r>
            <a:r>
              <a:rPr lang="en-US" altLang="zh-CN" sz="1600" b="1" dirty="0">
                <a:solidFill>
                  <a:prstClr val="black"/>
                </a:solidFill>
                <a:latin typeface="Public Sans Light"/>
              </a:rPr>
              <a:t>alternation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in three cases: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1. </a:t>
            </a:r>
            <a:r>
              <a:rPr lang="en-US" altLang="zh-CN" sz="1600" b="1" i="1" dirty="0" err="1">
                <a:solidFill>
                  <a:prstClr val="black"/>
                </a:solidFill>
                <a:latin typeface="Public Sans Light"/>
              </a:rPr>
              <a:t>mangan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‘to eat (something)’ vs </a:t>
            </a:r>
            <a:r>
              <a:rPr lang="en-US" altLang="zh-CN" sz="1600" b="1" i="1" dirty="0" err="1">
                <a:solidFill>
                  <a:prstClr val="black"/>
                </a:solidFill>
                <a:latin typeface="Public Sans Light"/>
              </a:rPr>
              <a:t>pangan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‘to eat SOMETHING’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i="1" dirty="0" err="1">
                <a:solidFill>
                  <a:prstClr val="black"/>
                </a:solidFill>
                <a:latin typeface="Public Sans Light"/>
              </a:rPr>
              <a:t>mangan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Public Sans Light"/>
              </a:rPr>
              <a:t>ambitransitive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 &amp; cannot take any voice marker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i="1" dirty="0" err="1">
                <a:solidFill>
                  <a:prstClr val="black"/>
                </a:solidFill>
                <a:latin typeface="Public Sans Light"/>
              </a:rPr>
              <a:t>pangan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strictly transitive &amp; can take UV e.g. 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(12)</a:t>
            </a:r>
            <a:r>
              <a:rPr lang="en-US" altLang="zh-CN" sz="1600" i="1" dirty="0">
                <a:solidFill>
                  <a:prstClr val="black"/>
                </a:solidFill>
              </a:rPr>
              <a:t>	</a:t>
            </a:r>
            <a:r>
              <a:rPr lang="en-US" altLang="zh-CN" sz="1600" b="1" i="1" dirty="0" err="1">
                <a:solidFill>
                  <a:prstClr val="black"/>
                </a:solidFill>
              </a:rPr>
              <a:t>i-pangan</a:t>
            </a:r>
            <a:r>
              <a:rPr lang="en-US" altLang="zh-CN" sz="1600" i="1" dirty="0">
                <a:solidFill>
                  <a:prstClr val="black"/>
                </a:solidFill>
              </a:rPr>
              <a:t>	</a:t>
            </a:r>
            <a:r>
              <a:rPr lang="en-US" altLang="zh-CN" sz="1600" i="1" dirty="0" err="1">
                <a:solidFill>
                  <a:prstClr val="black"/>
                </a:solidFill>
              </a:rPr>
              <a:t>anjing</a:t>
            </a:r>
            <a:r>
              <a:rPr lang="en-US" altLang="zh-CN" sz="1600" i="1" dirty="0">
                <a:solidFill>
                  <a:prstClr val="black"/>
                </a:solidFill>
              </a:rPr>
              <a:t> 	</a:t>
            </a:r>
            <a:r>
              <a:rPr lang="en-US" altLang="zh-CN" sz="1600" i="1" dirty="0" err="1">
                <a:solidFill>
                  <a:prstClr val="black"/>
                </a:solidFill>
              </a:rPr>
              <a:t>i</a:t>
            </a:r>
            <a:r>
              <a:rPr lang="en-US" altLang="zh-CN" sz="1600" i="1" dirty="0">
                <a:solidFill>
                  <a:prstClr val="black"/>
                </a:solidFill>
              </a:rPr>
              <a:t> 		</a:t>
            </a:r>
            <a:r>
              <a:rPr lang="en-US" altLang="zh-CN" sz="1600" i="1" dirty="0" err="1">
                <a:solidFill>
                  <a:prstClr val="black"/>
                </a:solidFill>
              </a:rPr>
              <a:t>uting</a:t>
            </a:r>
            <a:r>
              <a:rPr lang="en-US" altLang="zh-CN" sz="1600" i="1" dirty="0">
                <a:solidFill>
                  <a:prstClr val="black"/>
                </a:solidFill>
              </a:rPr>
              <a:t> 	</a:t>
            </a:r>
            <a:r>
              <a:rPr lang="en-US" altLang="zh-CN" sz="1600" i="1" dirty="0" err="1">
                <a:solidFill>
                  <a:prstClr val="black"/>
                </a:solidFill>
              </a:rPr>
              <a:t>i</a:t>
            </a:r>
            <a:endParaRPr lang="en-US" altLang="zh-CN" sz="1600" i="1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altLang="zh-CN" sz="1600" i="1" dirty="0">
                <a:solidFill>
                  <a:prstClr val="black"/>
                </a:solidFill>
              </a:rPr>
              <a:t>	</a:t>
            </a:r>
            <a:r>
              <a:rPr lang="en-US" altLang="zh-CN" sz="1600" b="1" i="1" dirty="0">
                <a:solidFill>
                  <a:prstClr val="black"/>
                </a:solidFill>
              </a:rPr>
              <a:t>UV-</a:t>
            </a:r>
            <a:r>
              <a:rPr lang="en-US" altLang="zh-CN" sz="1600" b="1" i="1" dirty="0" err="1">
                <a:solidFill>
                  <a:prstClr val="black"/>
                </a:solidFill>
              </a:rPr>
              <a:t>p.eat</a:t>
            </a:r>
            <a:r>
              <a:rPr lang="en-US" altLang="zh-CN" sz="1600" i="1" dirty="0">
                <a:solidFill>
                  <a:prstClr val="black"/>
                </a:solidFill>
              </a:rPr>
              <a:t>	dog	DEM.DIST	cat	DEM.DIST</a:t>
            </a:r>
          </a:p>
          <a:p>
            <a:pPr lvl="1">
              <a:defRPr/>
            </a:pPr>
            <a:r>
              <a:rPr lang="en-US" altLang="zh-CN" sz="1600" i="1" dirty="0">
                <a:solidFill>
                  <a:prstClr val="black"/>
                </a:solidFill>
              </a:rPr>
              <a:t>	</a:t>
            </a:r>
            <a:r>
              <a:rPr lang="en-US" altLang="zh-CN" sz="1600" dirty="0">
                <a:solidFill>
                  <a:prstClr val="black"/>
                </a:solidFill>
              </a:rPr>
              <a:t>‘The dog is eating the cat.’ (*</a:t>
            </a:r>
            <a:r>
              <a:rPr lang="en-US" altLang="zh-CN" sz="1600" i="1" dirty="0" err="1">
                <a:solidFill>
                  <a:prstClr val="black"/>
                </a:solidFill>
              </a:rPr>
              <a:t>imangan</a:t>
            </a:r>
            <a:r>
              <a:rPr lang="en-US" altLang="zh-CN" sz="1600" i="1" dirty="0">
                <a:solidFill>
                  <a:prstClr val="black"/>
                </a:solidFill>
              </a:rPr>
              <a:t> </a:t>
            </a:r>
            <a:r>
              <a:rPr lang="en-US" altLang="zh-CN" sz="1600" i="1" dirty="0" err="1">
                <a:solidFill>
                  <a:prstClr val="black"/>
                </a:solidFill>
              </a:rPr>
              <a:t>anjing</a:t>
            </a:r>
            <a:r>
              <a:rPr lang="en-US" altLang="zh-CN" sz="1600" i="1" dirty="0">
                <a:solidFill>
                  <a:prstClr val="black"/>
                </a:solidFill>
              </a:rPr>
              <a:t> </a:t>
            </a:r>
            <a:r>
              <a:rPr lang="en-US" altLang="zh-CN" sz="1600" i="1" dirty="0" err="1">
                <a:solidFill>
                  <a:prstClr val="black"/>
                </a:solidFill>
              </a:rPr>
              <a:t>i</a:t>
            </a:r>
            <a:r>
              <a:rPr lang="en-US" altLang="zh-CN" sz="1600" i="1" dirty="0">
                <a:solidFill>
                  <a:prstClr val="black"/>
                </a:solidFill>
              </a:rPr>
              <a:t> </a:t>
            </a:r>
            <a:r>
              <a:rPr lang="en-US" altLang="zh-CN" sz="1600" i="1" dirty="0" err="1">
                <a:solidFill>
                  <a:prstClr val="black"/>
                </a:solidFill>
              </a:rPr>
              <a:t>uting</a:t>
            </a:r>
            <a:r>
              <a:rPr lang="en-US" altLang="zh-CN" sz="1600" i="1" dirty="0">
                <a:solidFill>
                  <a:prstClr val="black"/>
                </a:solidFill>
              </a:rPr>
              <a:t> </a:t>
            </a:r>
            <a:r>
              <a:rPr lang="en-US" altLang="zh-CN" sz="1600" i="1" dirty="0" err="1">
                <a:solidFill>
                  <a:prstClr val="black"/>
                </a:solidFill>
              </a:rPr>
              <a:t>i</a:t>
            </a:r>
            <a:r>
              <a:rPr lang="en-US" altLang="zh-CN" sz="1600" dirty="0">
                <a:solidFill>
                  <a:prstClr val="black"/>
                </a:solidFill>
              </a:rPr>
              <a:t>)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2. </a:t>
            </a:r>
            <a:r>
              <a:rPr lang="en-US" altLang="zh-CN" sz="1600" b="1" i="1" dirty="0" err="1">
                <a:solidFill>
                  <a:prstClr val="black"/>
                </a:solidFill>
                <a:latin typeface="Public Sans Light"/>
              </a:rPr>
              <a:t>modom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‘to sleep’ vs </a:t>
            </a:r>
            <a:r>
              <a:rPr lang="en-US" altLang="zh-CN" sz="1600" b="1" i="1" dirty="0" err="1">
                <a:solidFill>
                  <a:prstClr val="black"/>
                </a:solidFill>
                <a:latin typeface="Public Sans Light"/>
              </a:rPr>
              <a:t>papodom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‘to make someone sleep’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m-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initial becomes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p-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when </a:t>
            </a:r>
            <a:r>
              <a:rPr lang="en-US" altLang="zh-CN" sz="1600" dirty="0" err="1">
                <a:solidFill>
                  <a:prstClr val="black"/>
                </a:solidFill>
                <a:latin typeface="Public Sans Light"/>
              </a:rPr>
              <a:t>causativised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 with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pa-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3. </a:t>
            </a:r>
            <a:r>
              <a:rPr lang="en-US" altLang="zh-CN" sz="1600" b="1" i="1" dirty="0" err="1">
                <a:solidFill>
                  <a:prstClr val="black"/>
                </a:solidFill>
                <a:latin typeface="Public Sans Light"/>
              </a:rPr>
              <a:t>maridi</a:t>
            </a:r>
            <a:r>
              <a:rPr lang="en-US" altLang="zh-CN" sz="1600" b="1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‘to bathe’ vs </a:t>
            </a:r>
            <a:r>
              <a:rPr lang="en-US" altLang="zh-CN" sz="1600" b="1" i="1" dirty="0" err="1">
                <a:solidFill>
                  <a:prstClr val="black"/>
                </a:solidFill>
                <a:latin typeface="Public Sans Light"/>
              </a:rPr>
              <a:t>paridi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‘to bathe someone’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Looks like another pair of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ma-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vs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pa-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but </a:t>
            </a:r>
            <a:r>
              <a:rPr lang="en-US" altLang="zh-CN" sz="1600" i="1" dirty="0" err="1">
                <a:solidFill>
                  <a:prstClr val="black"/>
                </a:solidFill>
                <a:latin typeface="Public Sans Light"/>
              </a:rPr>
              <a:t>ridi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never occurs alone</a:t>
            </a:r>
          </a:p>
          <a:p>
            <a:pPr lvl="1">
              <a:defRPr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>
              <a:defRPr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D9023-FF4E-9BEC-2CC4-FDD1A8E373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AF7A8-4795-A4AF-D76F-4E60230C9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noProof="0" dirty="0"/>
              <a:t>The Intransitive Initial </a:t>
            </a:r>
            <a:r>
              <a:rPr lang="en-AU" i="1" dirty="0"/>
              <a:t>m-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647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B5AC-B720-5FF3-DF25-5BB3D794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diachronic exploration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FC5F7-679B-B0E5-2305-853449C41F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4BAE54-B034-CCE1-AA29-9AAF70676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354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FCC89-D73E-47AF-9F51-8321B7CD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C4E0B-D178-E8D1-8463-3E1D7A7F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99" y="324000"/>
            <a:ext cx="5900384" cy="4140000"/>
          </a:xfrm>
        </p:spPr>
        <p:txBody>
          <a:bodyPr numCol="1"/>
          <a:lstStyle/>
          <a:p>
            <a:pPr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Four reconstructed </a:t>
            </a:r>
            <a:r>
              <a:rPr lang="en-AU" altLang="zh-CN" sz="1600" b="1" dirty="0">
                <a:solidFill>
                  <a:prstClr val="black"/>
                </a:solidFill>
              </a:rPr>
              <a:t>PAn</a:t>
            </a:r>
            <a:r>
              <a:rPr lang="en-AU" altLang="zh-CN" sz="1600" dirty="0">
                <a:solidFill>
                  <a:prstClr val="black"/>
                </a:solidFill>
              </a:rPr>
              <a:t> morphemes</a:t>
            </a:r>
            <a:endParaRPr lang="en-AU" altLang="zh-CN" sz="1200" dirty="0"/>
          </a:p>
          <a:p>
            <a:pPr>
              <a:defRPr/>
            </a:pPr>
            <a:r>
              <a:rPr lang="pt-BR" altLang="zh-CN" sz="14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pt-BR" altLang="zh-CN" sz="1400" i="1" dirty="0">
                <a:solidFill>
                  <a:prstClr val="black"/>
                </a:solidFill>
                <a:latin typeface="Public Sans Light"/>
              </a:rPr>
              <a:t>*&lt;(a)ŋ&gt;</a:t>
            </a:r>
            <a:r>
              <a:rPr lang="pt-BR" altLang="zh-CN" sz="1400" dirty="0">
                <a:solidFill>
                  <a:prstClr val="black"/>
                </a:solidFill>
                <a:latin typeface="Public Sans Light"/>
              </a:rPr>
              <a:t>: Distributive infix	</a:t>
            </a:r>
            <a:r>
              <a:rPr lang="pt-BR" altLang="zh-CN" sz="1400" i="1" dirty="0">
                <a:solidFill>
                  <a:prstClr val="black"/>
                </a:solidFill>
                <a:latin typeface="Public Sans Light"/>
              </a:rPr>
              <a:t>*&lt;(a)R&gt;</a:t>
            </a:r>
            <a:r>
              <a:rPr lang="pt-BR" altLang="zh-CN" sz="1400" dirty="0">
                <a:solidFill>
                  <a:prstClr val="black"/>
                </a:solidFill>
                <a:latin typeface="Public Sans Light"/>
              </a:rPr>
              <a:t>: Middle infix</a:t>
            </a:r>
          </a:p>
          <a:p>
            <a:pPr>
              <a:defRPr/>
            </a:pPr>
            <a:r>
              <a:rPr lang="pt-BR" altLang="zh-CN" sz="14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pt-BR" altLang="zh-CN" sz="1400" i="1" dirty="0">
                <a:solidFill>
                  <a:prstClr val="black"/>
                </a:solidFill>
                <a:latin typeface="Public Sans Light"/>
              </a:rPr>
              <a:t>*pa-</a:t>
            </a:r>
            <a:r>
              <a:rPr lang="pt-BR" altLang="zh-CN" sz="1400" dirty="0">
                <a:solidFill>
                  <a:prstClr val="black"/>
                </a:solidFill>
                <a:latin typeface="Public Sans Light"/>
              </a:rPr>
              <a:t>: Causative prefix	</a:t>
            </a:r>
            <a:r>
              <a:rPr lang="pt-BR" altLang="zh-CN" sz="1400" i="1" dirty="0">
                <a:solidFill>
                  <a:prstClr val="black"/>
                </a:solidFill>
                <a:latin typeface="Public Sans Light"/>
              </a:rPr>
              <a:t>*ka-</a:t>
            </a:r>
            <a:r>
              <a:rPr lang="pt-BR" altLang="zh-CN" sz="1400" dirty="0">
                <a:solidFill>
                  <a:prstClr val="black"/>
                </a:solidFill>
                <a:latin typeface="Public Sans Light"/>
              </a:rPr>
              <a:t>: Stative prefix</a:t>
            </a:r>
          </a:p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Inner vs outer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*pa-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: Inner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pa-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more like </a:t>
            </a:r>
            <a:r>
              <a:rPr lang="en-US" altLang="zh-CN" sz="1600" dirty="0" err="1">
                <a:solidFill>
                  <a:prstClr val="black"/>
                </a:solidFill>
                <a:latin typeface="Public Sans Light"/>
              </a:rPr>
              <a:t>verbaliser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 &amp; obligatory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Dynamic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 *ma-</a:t>
            </a:r>
            <a:r>
              <a:rPr lang="en-US" altLang="zh-CN" sz="1600" baseline="30000" dirty="0">
                <a:solidFill>
                  <a:prstClr val="black"/>
                </a:solidFill>
                <a:latin typeface="Public Sans Light"/>
              </a:rPr>
              <a:t>1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 &lt;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*p&lt;um&gt;a-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(inner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*pa-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+ AV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*&lt;um&gt;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Stative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*ma-</a:t>
            </a:r>
            <a:r>
              <a:rPr lang="en-US" altLang="zh-CN" sz="1600" baseline="30000" dirty="0">
                <a:solidFill>
                  <a:prstClr val="black"/>
                </a:solidFill>
                <a:latin typeface="Public Sans Light"/>
              </a:rPr>
              <a:t>2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 &lt;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*k&lt;um&gt;a-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(stative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*ka-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+ AV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*&lt;um&gt;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In </a:t>
            </a:r>
            <a:r>
              <a:rPr lang="en-US" altLang="zh-CN" sz="1600" b="1" dirty="0">
                <a:solidFill>
                  <a:prstClr val="black"/>
                </a:solidFill>
                <a:latin typeface="Public Sans Light"/>
              </a:rPr>
              <a:t>PMP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, to resolve such syncretism, two morphemes replaced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ma-</a:t>
            </a:r>
            <a:r>
              <a:rPr lang="en-US" altLang="zh-CN" sz="1600" baseline="30000" dirty="0">
                <a:solidFill>
                  <a:prstClr val="black"/>
                </a:solidFill>
                <a:latin typeface="Public Sans Light"/>
              </a:rPr>
              <a:t>1</a:t>
            </a: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AV (int/mid)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</a:t>
            </a:r>
            <a:r>
              <a:rPr lang="en-US" altLang="zh-CN" sz="1600" i="1" dirty="0" err="1">
                <a:solidFill>
                  <a:prstClr val="black"/>
                </a:solidFill>
                <a:latin typeface="Public Sans Light"/>
              </a:rPr>
              <a:t>maR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&lt;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*p&lt;um&gt;a&lt;R&gt;-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AV (trans/plural)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*ma</a:t>
            </a:r>
            <a:r>
              <a:rPr lang="pt-BR" altLang="zh-CN" sz="1600" i="1" dirty="0">
                <a:solidFill>
                  <a:prstClr val="black"/>
                </a:solidFill>
                <a:latin typeface="Public Sans Light"/>
              </a:rPr>
              <a:t>ŋ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&lt;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*p&lt;um&gt;a&lt;</a:t>
            </a:r>
            <a:r>
              <a:rPr lang="pt-BR" altLang="zh-CN" sz="1600" i="1" dirty="0">
                <a:solidFill>
                  <a:prstClr val="black"/>
                </a:solidFill>
                <a:latin typeface="Public Sans Light"/>
              </a:rPr>
              <a:t>ŋ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&gt;-</a:t>
            </a: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8AB18-8B1A-00EC-3C19-6F6057EA58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8D31B8-B12F-7113-9869-27235C07D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altLang="zh-CN" dirty="0"/>
              <a:t>Four (or Five) Historical Morphemes</a:t>
            </a:r>
          </a:p>
          <a:p>
            <a:r>
              <a:rPr lang="en-AU" altLang="zh-CN" sz="1800" dirty="0"/>
              <a:t>(Kaufman, 2009, 2018; Blust, 2013; Ross, 2015)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32806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DC410-43BB-78D1-CB7D-F9ABE37F2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3E7020-99A2-0AE6-4481-3675B949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99" y="324000"/>
            <a:ext cx="5900384" cy="4140000"/>
          </a:xfrm>
        </p:spPr>
        <p:txBody>
          <a:bodyPr numCol="1"/>
          <a:lstStyle/>
          <a:p>
            <a:pPr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AV </a:t>
            </a:r>
            <a:r>
              <a:rPr lang="en-AU" altLang="zh-CN" sz="1600" i="1" dirty="0" err="1">
                <a:solidFill>
                  <a:prstClr val="black"/>
                </a:solidFill>
              </a:rPr>
              <a:t>maN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from PMP </a:t>
            </a:r>
            <a:r>
              <a:rPr lang="en-AU" altLang="zh-CN" sz="1600" i="1" dirty="0">
                <a:solidFill>
                  <a:prstClr val="black"/>
                </a:solidFill>
              </a:rPr>
              <a:t>*</a:t>
            </a:r>
            <a:r>
              <a:rPr lang="en-AU" altLang="zh-CN" sz="1600" i="1" dirty="0" err="1">
                <a:solidFill>
                  <a:prstClr val="black"/>
                </a:solidFill>
              </a:rPr>
              <a:t>maN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(</a:t>
            </a:r>
            <a:r>
              <a:rPr lang="en-AU" altLang="zh-CN" sz="1600" b="1" i="1" dirty="0">
                <a:solidFill>
                  <a:prstClr val="black"/>
                </a:solidFill>
              </a:rPr>
              <a:t>*&lt;um&gt; </a:t>
            </a:r>
            <a:r>
              <a:rPr lang="en-AU" altLang="zh-CN" sz="1600" dirty="0">
                <a:solidFill>
                  <a:prstClr val="black"/>
                </a:solidFill>
              </a:rPr>
              <a:t>+ </a:t>
            </a:r>
            <a:r>
              <a:rPr lang="en-AU" altLang="zh-CN" sz="1600" i="1" dirty="0">
                <a:solidFill>
                  <a:prstClr val="black"/>
                </a:solidFill>
              </a:rPr>
              <a:t>*pa- </a:t>
            </a:r>
            <a:r>
              <a:rPr lang="en-AU" altLang="zh-CN" sz="1600" dirty="0">
                <a:solidFill>
                  <a:prstClr val="black"/>
                </a:solidFill>
              </a:rPr>
              <a:t>+ </a:t>
            </a:r>
            <a:r>
              <a:rPr lang="en-AU" altLang="zh-CN" sz="1600" i="1" dirty="0">
                <a:solidFill>
                  <a:prstClr val="black"/>
                </a:solidFill>
              </a:rPr>
              <a:t>*&lt;(a)N&gt;</a:t>
            </a:r>
            <a:r>
              <a:rPr lang="en-AU" altLang="zh-CN" sz="16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Functions reflecting PAn </a:t>
            </a:r>
            <a:r>
              <a:rPr lang="en-AU" altLang="zh-CN" sz="1600" i="1" dirty="0">
                <a:solidFill>
                  <a:prstClr val="black"/>
                </a:solidFill>
              </a:rPr>
              <a:t>*&lt;um&gt;</a:t>
            </a:r>
            <a:r>
              <a:rPr lang="en-AU" altLang="zh-CN" sz="1600" dirty="0">
                <a:solidFill>
                  <a:prstClr val="black"/>
                </a:solidFill>
              </a:rPr>
              <a:t>: Voice-marking &amp; Actor-salience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Has lost most of the plurality connotation of </a:t>
            </a:r>
            <a:r>
              <a:rPr lang="en-AU" altLang="zh-CN" sz="1600" i="1" dirty="0">
                <a:solidFill>
                  <a:prstClr val="black"/>
                </a:solidFill>
              </a:rPr>
              <a:t>*&lt;(a)N&gt;</a:t>
            </a: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(15)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tiop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alak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US" altLang="zh-CN" sz="1400" b="1" i="1" dirty="0">
                <a:solidFill>
                  <a:prstClr val="black"/>
                </a:solidFill>
                <a:latin typeface="Public Sans Light"/>
              </a:rPr>
              <a:t>mam-</a:t>
            </a:r>
            <a:r>
              <a:rPr lang="en-US" altLang="zh-CN" sz="1400" b="1" i="1" dirty="0" err="1">
                <a:solidFill>
                  <a:prstClr val="black"/>
                </a:solidFill>
                <a:latin typeface="Public Sans Light"/>
              </a:rPr>
              <a:t>baca</a:t>
            </a:r>
            <a:r>
              <a:rPr lang="en-US" altLang="zh-CN" sz="1400" b="1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buku-na</a:t>
            </a:r>
            <a:endParaRPr lang="en-US" altLang="zh-CN" sz="14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every	person	</a:t>
            </a:r>
            <a:r>
              <a:rPr lang="en-US" altLang="zh-CN" sz="1400" b="1" dirty="0" err="1">
                <a:solidFill>
                  <a:prstClr val="black"/>
                </a:solidFill>
                <a:latin typeface="Public Sans Light"/>
              </a:rPr>
              <a:t>maN</a:t>
            </a:r>
            <a:r>
              <a:rPr lang="en-US" altLang="zh-CN" sz="1400" b="1" dirty="0">
                <a:solidFill>
                  <a:prstClr val="black"/>
                </a:solidFill>
                <a:latin typeface="Public Sans Light"/>
              </a:rPr>
              <a:t>-read	</a:t>
            </a: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book-3sg.poss</a:t>
            </a: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‘Everyone reads their own book.’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We had some clearer examples before, e.g. </a:t>
            </a:r>
          </a:p>
          <a:p>
            <a:pPr lvl="1"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(16)	</a:t>
            </a:r>
            <a:r>
              <a:rPr lang="en-US" altLang="zh-CN" sz="1400" i="1" dirty="0">
                <a:solidFill>
                  <a:prstClr val="black"/>
                </a:solidFill>
              </a:rPr>
              <a:t>ma-</a:t>
            </a:r>
            <a:r>
              <a:rPr lang="en-US" altLang="zh-CN" sz="1400" b="1" i="1" dirty="0">
                <a:solidFill>
                  <a:prstClr val="black"/>
                </a:solidFill>
              </a:rPr>
              <a:t>ng-</a:t>
            </a:r>
            <a:r>
              <a:rPr lang="en-US" altLang="zh-CN" sz="1400" i="1" dirty="0">
                <a:solidFill>
                  <a:prstClr val="black"/>
                </a:solidFill>
              </a:rPr>
              <a:t>ka-</a:t>
            </a:r>
            <a:r>
              <a:rPr lang="en-US" altLang="zh-CN" sz="1400" i="1" dirty="0" err="1">
                <a:solidFill>
                  <a:prstClr val="black"/>
                </a:solidFill>
              </a:rPr>
              <a:t>dabu</a:t>
            </a:r>
            <a:r>
              <a:rPr lang="en-US" altLang="zh-CN" sz="1400" i="1" dirty="0">
                <a:solidFill>
                  <a:prstClr val="black"/>
                </a:solidFill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</a:rPr>
              <a:t>jambu</a:t>
            </a:r>
            <a:r>
              <a:rPr lang="en-US" altLang="zh-CN" sz="1400" i="1" dirty="0">
                <a:solidFill>
                  <a:prstClr val="black"/>
                </a:solidFill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</a:rPr>
              <a:t>i</a:t>
            </a:r>
            <a:r>
              <a:rPr lang="en-US" altLang="zh-CN" sz="1400" i="1" dirty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</a:rPr>
              <a:t>		</a:t>
            </a:r>
          </a:p>
          <a:p>
            <a:pPr lvl="1"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	p&lt;um&gt;a-</a:t>
            </a:r>
            <a:r>
              <a:rPr lang="en-US" altLang="zh-CN" sz="1400" b="1" dirty="0">
                <a:solidFill>
                  <a:prstClr val="black"/>
                </a:solidFill>
              </a:rPr>
              <a:t>N</a:t>
            </a:r>
            <a:r>
              <a:rPr lang="en-US" altLang="zh-CN" sz="1400" dirty="0">
                <a:solidFill>
                  <a:prstClr val="black"/>
                </a:solidFill>
              </a:rPr>
              <a:t>-ka-fall	fruit	DEM.DIST	</a:t>
            </a:r>
          </a:p>
          <a:p>
            <a:pPr lvl="1"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</a:rPr>
              <a:t>i-baen</a:t>
            </a:r>
            <a:r>
              <a:rPr lang="en-US" altLang="zh-CN" sz="1400" i="1" dirty="0">
                <a:solidFill>
                  <a:prstClr val="black"/>
                </a:solidFill>
              </a:rPr>
              <a:t>		</a:t>
            </a:r>
            <a:r>
              <a:rPr lang="en-US" altLang="zh-CN" sz="1400" i="1" dirty="0" err="1">
                <a:solidFill>
                  <a:prstClr val="black"/>
                </a:solidFill>
              </a:rPr>
              <a:t>alogo</a:t>
            </a:r>
            <a:r>
              <a:rPr lang="en-US" altLang="zh-CN" sz="1400" i="1" dirty="0">
                <a:solidFill>
                  <a:prstClr val="black"/>
                </a:solidFill>
              </a:rPr>
              <a:t> 	</a:t>
            </a:r>
            <a:r>
              <a:rPr lang="en-US" altLang="zh-CN" sz="1400" i="1" dirty="0" err="1">
                <a:solidFill>
                  <a:prstClr val="black"/>
                </a:solidFill>
              </a:rPr>
              <a:t>na</a:t>
            </a:r>
            <a:r>
              <a:rPr lang="en-US" altLang="zh-CN" sz="1400" i="1" dirty="0">
                <a:solidFill>
                  <a:prstClr val="black"/>
                </a:solidFill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</a:rPr>
              <a:t>gogo</a:t>
            </a:r>
            <a:r>
              <a:rPr lang="en-US" altLang="zh-CN" sz="1400" i="1" dirty="0">
                <a:solidFill>
                  <a:prstClr val="black"/>
                </a:solidFill>
              </a:rPr>
              <a:t> </a:t>
            </a:r>
          </a:p>
          <a:p>
            <a:pPr lvl="1"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	UV-make	wind	REL	strong</a:t>
            </a:r>
          </a:p>
          <a:p>
            <a:pPr lvl="1"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	‘The strong wind made the fruit</a:t>
            </a:r>
            <a:r>
              <a:rPr lang="en-US" altLang="zh-CN" sz="1400" b="1" dirty="0">
                <a:solidFill>
                  <a:prstClr val="black"/>
                </a:solidFill>
              </a:rPr>
              <a:t>s</a:t>
            </a:r>
            <a:r>
              <a:rPr lang="en-US" altLang="zh-CN" sz="1400" dirty="0">
                <a:solidFill>
                  <a:prstClr val="black"/>
                </a:solidFill>
              </a:rPr>
              <a:t> fall.’</a:t>
            </a:r>
          </a:p>
          <a:p>
            <a:pPr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zh-CN" sz="16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1E2DF-FC65-421A-C02C-99FCFFE06E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E51E15-11F7-DB59-04AA-F763FA2AC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altLang="zh-CN" i="1" dirty="0"/>
              <a:t>*&lt;um&gt; </a:t>
            </a:r>
            <a:r>
              <a:rPr lang="en-AU" altLang="zh-CN" dirty="0"/>
              <a:t>Reflexes in Mandailing: </a:t>
            </a:r>
            <a:r>
              <a:rPr lang="en-AU" altLang="zh-CN" i="1" dirty="0" err="1"/>
              <a:t>maN</a:t>
            </a:r>
            <a:r>
              <a:rPr lang="en-AU" altLang="zh-CN" i="1" dirty="0"/>
              <a:t>-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33174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14B4-766F-9702-0F19-A47D2F060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F9A74-E92B-DF97-7494-97537E5C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99" y="324000"/>
            <a:ext cx="5900384" cy="4140000"/>
          </a:xfrm>
        </p:spPr>
        <p:txBody>
          <a:bodyPr numCol="1"/>
          <a:lstStyle/>
          <a:p>
            <a:pPr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MID </a:t>
            </a:r>
            <a:r>
              <a:rPr lang="en-AU" altLang="zh-CN" sz="1600" i="1" dirty="0">
                <a:solidFill>
                  <a:prstClr val="black"/>
                </a:solidFill>
              </a:rPr>
              <a:t>mar- </a:t>
            </a:r>
            <a:r>
              <a:rPr lang="en-AU" altLang="zh-CN" sz="1600" dirty="0">
                <a:solidFill>
                  <a:prstClr val="black"/>
                </a:solidFill>
              </a:rPr>
              <a:t>from PMP </a:t>
            </a:r>
            <a:r>
              <a:rPr lang="en-AU" altLang="zh-CN" sz="1600" i="1" dirty="0">
                <a:solidFill>
                  <a:prstClr val="black"/>
                </a:solidFill>
              </a:rPr>
              <a:t>*</a:t>
            </a:r>
            <a:r>
              <a:rPr lang="en-AU" altLang="zh-CN" sz="1600" i="1" dirty="0" err="1">
                <a:solidFill>
                  <a:prstClr val="black"/>
                </a:solidFill>
              </a:rPr>
              <a:t>maR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(</a:t>
            </a:r>
            <a:r>
              <a:rPr lang="en-AU" altLang="zh-CN" sz="1600" b="1" i="1" dirty="0">
                <a:solidFill>
                  <a:prstClr val="black"/>
                </a:solidFill>
              </a:rPr>
              <a:t>*&lt;um&gt; </a:t>
            </a:r>
            <a:r>
              <a:rPr lang="en-AU" altLang="zh-CN" sz="1600" dirty="0">
                <a:solidFill>
                  <a:prstClr val="black"/>
                </a:solidFill>
              </a:rPr>
              <a:t>+ </a:t>
            </a:r>
            <a:r>
              <a:rPr lang="en-AU" altLang="zh-CN" sz="1600" i="1" dirty="0">
                <a:solidFill>
                  <a:prstClr val="black"/>
                </a:solidFill>
              </a:rPr>
              <a:t>*pa- </a:t>
            </a:r>
            <a:r>
              <a:rPr lang="en-AU" altLang="zh-CN" sz="1600" dirty="0">
                <a:solidFill>
                  <a:prstClr val="black"/>
                </a:solidFill>
              </a:rPr>
              <a:t>+ </a:t>
            </a:r>
            <a:r>
              <a:rPr lang="en-AU" altLang="zh-CN" sz="1600" b="1" i="1" dirty="0">
                <a:solidFill>
                  <a:prstClr val="black"/>
                </a:solidFill>
              </a:rPr>
              <a:t>*&lt;(a)R&gt;</a:t>
            </a:r>
            <a:r>
              <a:rPr lang="en-AU" altLang="zh-CN" sz="16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Functions reflecting PAn </a:t>
            </a:r>
            <a:r>
              <a:rPr lang="en-AU" altLang="zh-CN" sz="1600" i="1" dirty="0">
                <a:solidFill>
                  <a:prstClr val="black"/>
                </a:solidFill>
              </a:rPr>
              <a:t>*&lt;um&gt;</a:t>
            </a:r>
            <a:r>
              <a:rPr lang="en-AU" altLang="zh-CN" sz="1600" dirty="0">
                <a:solidFill>
                  <a:prstClr val="black"/>
                </a:solidFill>
              </a:rPr>
              <a:t>: Voice, Actor-salience, &amp; Intransitive</a:t>
            </a: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VLS </a:t>
            </a:r>
            <a:r>
              <a:rPr lang="en-AU" altLang="zh-CN" sz="1600" i="1" dirty="0">
                <a:solidFill>
                  <a:prstClr val="black"/>
                </a:solidFill>
              </a:rPr>
              <a:t>mar- </a:t>
            </a:r>
            <a:r>
              <a:rPr lang="en-AU" altLang="zh-CN" sz="1600" dirty="0">
                <a:solidFill>
                  <a:prstClr val="black"/>
                </a:solidFill>
              </a:rPr>
              <a:t>from PMP </a:t>
            </a:r>
            <a:r>
              <a:rPr lang="en-AU" altLang="zh-CN" sz="1600" i="1" dirty="0">
                <a:solidFill>
                  <a:prstClr val="black"/>
                </a:solidFill>
              </a:rPr>
              <a:t>*</a:t>
            </a:r>
            <a:r>
              <a:rPr lang="en-AU" altLang="zh-CN" sz="1600" i="1" dirty="0" err="1">
                <a:solidFill>
                  <a:prstClr val="black"/>
                </a:solidFill>
              </a:rPr>
              <a:t>maR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(</a:t>
            </a:r>
            <a:r>
              <a:rPr lang="en-AU" altLang="zh-CN" sz="1600" b="1" i="1" dirty="0">
                <a:solidFill>
                  <a:prstClr val="black"/>
                </a:solidFill>
              </a:rPr>
              <a:t>*&lt;um&gt; </a:t>
            </a:r>
            <a:r>
              <a:rPr lang="en-AU" altLang="zh-CN" sz="1600" dirty="0">
                <a:solidFill>
                  <a:prstClr val="black"/>
                </a:solidFill>
              </a:rPr>
              <a:t>+ </a:t>
            </a:r>
            <a:r>
              <a:rPr lang="en-AU" altLang="zh-CN" sz="1600" b="1" i="1" dirty="0">
                <a:solidFill>
                  <a:prstClr val="black"/>
                </a:solidFill>
              </a:rPr>
              <a:t>*pa- </a:t>
            </a:r>
            <a:r>
              <a:rPr lang="en-AU" altLang="zh-CN" sz="1600" dirty="0">
                <a:solidFill>
                  <a:prstClr val="black"/>
                </a:solidFill>
              </a:rPr>
              <a:t>+ </a:t>
            </a:r>
            <a:r>
              <a:rPr lang="en-AU" altLang="zh-CN" sz="1600" i="1" dirty="0">
                <a:solidFill>
                  <a:prstClr val="black"/>
                </a:solidFill>
              </a:rPr>
              <a:t>*&lt;(a)R&gt;</a:t>
            </a:r>
            <a:r>
              <a:rPr lang="en-AU" altLang="zh-CN" sz="1600" dirty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i="1" dirty="0">
                <a:solidFill>
                  <a:prstClr val="black"/>
                </a:solidFill>
              </a:rPr>
              <a:t>*pa- </a:t>
            </a:r>
            <a:r>
              <a:rPr lang="en-AU" altLang="zh-CN" sz="1600" dirty="0">
                <a:solidFill>
                  <a:prstClr val="black"/>
                </a:solidFill>
              </a:rPr>
              <a:t>in VLS </a:t>
            </a:r>
            <a:r>
              <a:rPr lang="en-AU" altLang="zh-CN" sz="1600" i="1" dirty="0">
                <a:solidFill>
                  <a:prstClr val="black"/>
                </a:solidFill>
              </a:rPr>
              <a:t>mar- </a:t>
            </a:r>
            <a:r>
              <a:rPr lang="en-AU" altLang="zh-CN" sz="1600" dirty="0">
                <a:solidFill>
                  <a:prstClr val="black"/>
                </a:solidFill>
              </a:rPr>
              <a:t>similar to inner </a:t>
            </a:r>
            <a:r>
              <a:rPr lang="en-AU" altLang="zh-CN" sz="1600" i="1" dirty="0">
                <a:solidFill>
                  <a:prstClr val="black"/>
                </a:solidFill>
              </a:rPr>
              <a:t>*pa- </a:t>
            </a:r>
            <a:r>
              <a:rPr lang="en-AU" altLang="zh-CN" sz="1600" dirty="0">
                <a:solidFill>
                  <a:prstClr val="black"/>
                </a:solidFill>
              </a:rPr>
              <a:t>in PAn</a:t>
            </a:r>
            <a:endParaRPr lang="en-AU" altLang="zh-CN" sz="1600" i="1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In Mandailing, </a:t>
            </a:r>
            <a:r>
              <a:rPr lang="en-AU" altLang="zh-CN" sz="1600" i="1" dirty="0">
                <a:solidFill>
                  <a:prstClr val="black"/>
                </a:solidFill>
              </a:rPr>
              <a:t>mar- </a:t>
            </a:r>
            <a:r>
              <a:rPr lang="en-AU" altLang="zh-CN" sz="1600" dirty="0">
                <a:solidFill>
                  <a:prstClr val="black"/>
                </a:solidFill>
              </a:rPr>
              <a:t>becomes </a:t>
            </a:r>
            <a:r>
              <a:rPr lang="en-AU" altLang="zh-CN" sz="1600" i="1" dirty="0">
                <a:solidFill>
                  <a:prstClr val="black"/>
                </a:solidFill>
              </a:rPr>
              <a:t>par- </a:t>
            </a:r>
            <a:r>
              <a:rPr lang="en-AU" altLang="zh-CN" sz="1600" dirty="0">
                <a:solidFill>
                  <a:prstClr val="black"/>
                </a:solidFill>
              </a:rPr>
              <a:t>in UV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Functions reflecting PAn </a:t>
            </a:r>
            <a:r>
              <a:rPr lang="en-AU" altLang="zh-CN" sz="1600" i="1" dirty="0">
                <a:solidFill>
                  <a:prstClr val="black"/>
                </a:solidFill>
              </a:rPr>
              <a:t>*&lt;um&gt;</a:t>
            </a:r>
            <a:r>
              <a:rPr lang="en-AU" altLang="zh-CN" sz="1600" dirty="0">
                <a:solidFill>
                  <a:prstClr val="black"/>
                </a:solidFill>
              </a:rPr>
              <a:t>: Actor-salience &amp; Intransitive</a:t>
            </a:r>
          </a:p>
          <a:p>
            <a:pPr marL="375750" lvl="2" indent="-285750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-&gt; </a:t>
            </a:r>
            <a:r>
              <a:rPr lang="en-AU" altLang="zh-CN" sz="1600" i="1" dirty="0">
                <a:solidFill>
                  <a:prstClr val="black"/>
                </a:solidFill>
              </a:rPr>
              <a:t>*&lt;um&gt; </a:t>
            </a:r>
            <a:r>
              <a:rPr lang="en-AU" altLang="zh-CN" sz="1600" dirty="0">
                <a:solidFill>
                  <a:prstClr val="black"/>
                </a:solidFill>
              </a:rPr>
              <a:t>reflex </a:t>
            </a:r>
            <a:r>
              <a:rPr lang="en-AU" altLang="zh-CN" sz="1600" i="1" dirty="0">
                <a:solidFill>
                  <a:prstClr val="black"/>
                </a:solidFill>
              </a:rPr>
              <a:t>m- </a:t>
            </a:r>
            <a:r>
              <a:rPr lang="en-AU" altLang="zh-CN" sz="1600" dirty="0">
                <a:solidFill>
                  <a:prstClr val="black"/>
                </a:solidFill>
              </a:rPr>
              <a:t>taken away in transitive/UV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Functions different from PAn </a:t>
            </a:r>
            <a:r>
              <a:rPr lang="en-AU" altLang="zh-CN" sz="1600" i="1" dirty="0">
                <a:solidFill>
                  <a:prstClr val="black"/>
                </a:solidFill>
              </a:rPr>
              <a:t>*&lt;um&gt;</a:t>
            </a:r>
            <a:r>
              <a:rPr lang="en-AU" altLang="zh-CN" sz="1600" dirty="0">
                <a:solidFill>
                  <a:prstClr val="black"/>
                </a:solidFill>
              </a:rPr>
              <a:t>: Derivational &amp; Non-voice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zh-CN" sz="16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8545C-657F-5BAF-679A-0F3A7ED667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81BA34-7EED-9099-D56D-A021AF082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altLang="zh-CN" i="1" dirty="0"/>
              <a:t>*&lt;um&gt; </a:t>
            </a:r>
            <a:r>
              <a:rPr lang="en-AU" altLang="zh-CN" dirty="0"/>
              <a:t>Reflexes in Mandailing: </a:t>
            </a:r>
            <a:r>
              <a:rPr lang="en-AU" altLang="zh-CN" i="1" dirty="0"/>
              <a:t>mar-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7267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7E72F-ED74-95FA-83B6-D33C5277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889BA5-BC3B-AB4D-C386-7C32CAF16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706" y="324000"/>
            <a:ext cx="5900384" cy="4140000"/>
          </a:xfrm>
        </p:spPr>
        <p:txBody>
          <a:bodyPr numCol="1"/>
          <a:lstStyle/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Inchoative/</a:t>
            </a:r>
            <a:r>
              <a:rPr lang="en-AU" altLang="zh-CN" sz="1600" b="1" dirty="0">
                <a:solidFill>
                  <a:prstClr val="black"/>
                </a:solidFill>
              </a:rPr>
              <a:t>stative</a:t>
            </a:r>
            <a:r>
              <a:rPr lang="en-AU" altLang="zh-CN" sz="1600" dirty="0">
                <a:solidFill>
                  <a:prstClr val="black"/>
                </a:solidFill>
              </a:rPr>
              <a:t> </a:t>
            </a:r>
            <a:r>
              <a:rPr lang="en-AU" altLang="zh-CN" sz="1600" i="1" dirty="0">
                <a:solidFill>
                  <a:prstClr val="black"/>
                </a:solidFill>
              </a:rPr>
              <a:t>ma- </a:t>
            </a:r>
            <a:r>
              <a:rPr lang="en-AU" altLang="zh-CN" sz="1600" dirty="0">
                <a:solidFill>
                  <a:prstClr val="black"/>
                </a:solidFill>
              </a:rPr>
              <a:t>from PAn </a:t>
            </a:r>
            <a:r>
              <a:rPr lang="en-AU" altLang="zh-CN" sz="1600" b="1" dirty="0">
                <a:solidFill>
                  <a:prstClr val="black"/>
                </a:solidFill>
              </a:rPr>
              <a:t>dynamic</a:t>
            </a:r>
            <a:r>
              <a:rPr lang="en-AU" altLang="zh-CN" sz="1600" dirty="0">
                <a:solidFill>
                  <a:prstClr val="black"/>
                </a:solidFill>
              </a:rPr>
              <a:t> </a:t>
            </a:r>
            <a:r>
              <a:rPr lang="en-AU" altLang="zh-CN" sz="1600" i="1" dirty="0">
                <a:solidFill>
                  <a:prstClr val="black"/>
                </a:solidFill>
              </a:rPr>
              <a:t>*ma-</a:t>
            </a:r>
            <a:r>
              <a:rPr lang="en-AU" altLang="zh-CN" sz="1600" dirty="0">
                <a:solidFill>
                  <a:prstClr val="black"/>
                </a:solidFill>
              </a:rPr>
              <a:t> (</a:t>
            </a:r>
            <a:r>
              <a:rPr lang="en-AU" altLang="zh-CN" sz="1600" i="1" dirty="0">
                <a:solidFill>
                  <a:prstClr val="black"/>
                </a:solidFill>
              </a:rPr>
              <a:t>*p&lt;um&gt;a-</a:t>
            </a:r>
            <a:r>
              <a:rPr lang="en-AU" altLang="zh-CN" sz="1600" dirty="0">
                <a:solidFill>
                  <a:prstClr val="black"/>
                </a:solidFill>
              </a:rPr>
              <a:t>)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(17)</a:t>
            </a:r>
            <a:r>
              <a:rPr lang="en-US" altLang="zh-CN" sz="1600" b="1" i="1" dirty="0">
                <a:solidFill>
                  <a:prstClr val="black"/>
                </a:solidFill>
              </a:rPr>
              <a:t>	</a:t>
            </a:r>
            <a:r>
              <a:rPr lang="en-US" altLang="zh-CN" sz="1600" b="1" i="1" dirty="0" err="1">
                <a:solidFill>
                  <a:prstClr val="black"/>
                </a:solidFill>
              </a:rPr>
              <a:t>i</a:t>
            </a:r>
            <a:r>
              <a:rPr lang="en-US" altLang="zh-CN" sz="1600" b="1" i="1" dirty="0">
                <a:solidFill>
                  <a:prstClr val="black"/>
                </a:solidFill>
              </a:rPr>
              <a:t>-pa-</a:t>
            </a:r>
            <a:r>
              <a:rPr lang="en-US" altLang="zh-CN" sz="1600" b="1" i="1" dirty="0" err="1">
                <a:solidFill>
                  <a:prstClr val="black"/>
                </a:solidFill>
              </a:rPr>
              <a:t>hiang</a:t>
            </a:r>
            <a:r>
              <a:rPr lang="en-US" altLang="zh-CN" sz="1600" i="1" dirty="0">
                <a:solidFill>
                  <a:prstClr val="black"/>
                </a:solidFill>
              </a:rPr>
              <a:t>	ho		baju		</a:t>
            </a:r>
            <a:r>
              <a:rPr lang="en-US" altLang="zh-CN" sz="1600" i="1" dirty="0" err="1">
                <a:solidFill>
                  <a:prstClr val="black"/>
                </a:solidFill>
              </a:rPr>
              <a:t>i</a:t>
            </a:r>
            <a:endParaRPr lang="en-US" altLang="zh-CN" sz="1600" i="1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	</a:t>
            </a:r>
            <a:r>
              <a:rPr lang="en-US" altLang="zh-CN" sz="1600" b="1" dirty="0">
                <a:solidFill>
                  <a:prstClr val="black"/>
                </a:solidFill>
              </a:rPr>
              <a:t>UV-pa-dry</a:t>
            </a:r>
            <a:r>
              <a:rPr lang="en-US" altLang="zh-CN" sz="1600" dirty="0">
                <a:solidFill>
                  <a:prstClr val="black"/>
                </a:solidFill>
              </a:rPr>
              <a:t>	2sg		shirt		DEM.DIST</a:t>
            </a:r>
          </a:p>
          <a:p>
            <a:pPr lvl="1"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	‘You dried the shirt (lit. the shirt is dried by you).’</a:t>
            </a:r>
            <a:endParaRPr lang="en-AU" altLang="zh-CN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-&gt; Aren’t they eliminated in PMP already?</a:t>
            </a: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Hypothesis: A reanalysis</a:t>
            </a:r>
            <a:r>
              <a:rPr lang="en-AU" altLang="zh-CN" sz="1600" b="1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in Mandailing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The </a:t>
            </a:r>
            <a:r>
              <a:rPr lang="en-AU" altLang="zh-CN" sz="1600" i="1" dirty="0">
                <a:solidFill>
                  <a:prstClr val="black"/>
                </a:solidFill>
              </a:rPr>
              <a:t>*&lt;um&gt; </a:t>
            </a:r>
            <a:r>
              <a:rPr lang="en-AU" altLang="zh-CN" sz="1600" dirty="0">
                <a:solidFill>
                  <a:prstClr val="black"/>
                </a:solidFill>
              </a:rPr>
              <a:t>reflex </a:t>
            </a:r>
            <a:r>
              <a:rPr lang="en-AU" altLang="zh-CN" sz="1600" i="1" dirty="0">
                <a:solidFill>
                  <a:prstClr val="black"/>
                </a:solidFill>
              </a:rPr>
              <a:t>m-</a:t>
            </a:r>
            <a:r>
              <a:rPr lang="en-AU" altLang="zh-CN" sz="1600" dirty="0">
                <a:solidFill>
                  <a:prstClr val="black"/>
                </a:solidFill>
              </a:rPr>
              <a:t> as a </a:t>
            </a:r>
            <a:r>
              <a:rPr lang="en-AU" altLang="zh-CN" sz="1600" b="1" dirty="0" err="1">
                <a:solidFill>
                  <a:prstClr val="black"/>
                </a:solidFill>
              </a:rPr>
              <a:t>detransitiviser</a:t>
            </a:r>
            <a:r>
              <a:rPr lang="en-AU" altLang="zh-CN" sz="1600" b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in Mandailing</a:t>
            </a: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Why only stative </a:t>
            </a:r>
            <a:r>
              <a:rPr lang="en-AU" altLang="zh-CN" sz="1600" i="1" dirty="0">
                <a:solidFill>
                  <a:prstClr val="black"/>
                </a:solidFill>
              </a:rPr>
              <a:t>ma- </a:t>
            </a:r>
            <a:r>
              <a:rPr lang="en-AU" altLang="zh-CN" sz="1600" dirty="0">
                <a:solidFill>
                  <a:prstClr val="black"/>
                </a:solidFill>
              </a:rPr>
              <a:t>occur in this case?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Inner vs outer causative in Mandailing</a:t>
            </a: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-&gt; Inner: </a:t>
            </a:r>
            <a:r>
              <a:rPr lang="en-AU" altLang="zh-CN" sz="1600" i="1" dirty="0">
                <a:solidFill>
                  <a:prstClr val="black"/>
                </a:solidFill>
              </a:rPr>
              <a:t>pa- </a:t>
            </a:r>
            <a:r>
              <a:rPr lang="en-AU" altLang="zh-CN" sz="1600" dirty="0">
                <a:solidFill>
                  <a:prstClr val="black"/>
                </a:solidFill>
              </a:rPr>
              <a:t>not part of the root, but part of the </a:t>
            </a:r>
            <a:r>
              <a:rPr lang="en-AU" altLang="zh-CN" sz="1600" b="1" dirty="0">
                <a:solidFill>
                  <a:prstClr val="black"/>
                </a:solidFill>
              </a:rPr>
              <a:t>verb</a:t>
            </a:r>
            <a:endParaRPr lang="en-AU" altLang="zh-CN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	-&gt; </a:t>
            </a:r>
            <a:r>
              <a:rPr lang="en-AU" altLang="zh-CN" sz="1600" i="1" dirty="0">
                <a:solidFill>
                  <a:prstClr val="black"/>
                </a:solidFill>
              </a:rPr>
              <a:t>pa-</a:t>
            </a:r>
            <a:r>
              <a:rPr lang="en-AU" altLang="zh-CN" sz="1600" i="1" dirty="0" err="1">
                <a:solidFill>
                  <a:prstClr val="black"/>
                </a:solidFill>
              </a:rPr>
              <a:t>hias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(trans. v) vs </a:t>
            </a:r>
            <a:r>
              <a:rPr lang="en-AU" altLang="zh-CN" sz="1600" i="1" dirty="0">
                <a:solidFill>
                  <a:prstClr val="black"/>
                </a:solidFill>
              </a:rPr>
              <a:t>ma-</a:t>
            </a:r>
            <a:r>
              <a:rPr lang="en-AU" altLang="zh-CN" sz="1600" i="1" dirty="0" err="1">
                <a:solidFill>
                  <a:prstClr val="black"/>
                </a:solidFill>
              </a:rPr>
              <a:t>hias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(int. v) vs </a:t>
            </a:r>
            <a:r>
              <a:rPr lang="en-AU" altLang="zh-CN" sz="1600" i="1" dirty="0" err="1">
                <a:solidFill>
                  <a:prstClr val="black"/>
                </a:solidFill>
              </a:rPr>
              <a:t>hias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(adj) ‘clean’</a:t>
            </a: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-&gt; Outer: </a:t>
            </a:r>
            <a:r>
              <a:rPr lang="en-AU" altLang="zh-CN" sz="1600" i="1" dirty="0">
                <a:solidFill>
                  <a:prstClr val="black"/>
                </a:solidFill>
              </a:rPr>
              <a:t>pa- </a:t>
            </a:r>
            <a:r>
              <a:rPr lang="en-AU" altLang="zh-CN" sz="1600" dirty="0">
                <a:solidFill>
                  <a:prstClr val="black"/>
                </a:solidFill>
              </a:rPr>
              <a:t>neither part of the root nor part of the </a:t>
            </a:r>
            <a:r>
              <a:rPr lang="en-AU" altLang="zh-CN" sz="1600" b="1" dirty="0">
                <a:solidFill>
                  <a:prstClr val="black"/>
                </a:solidFill>
              </a:rPr>
              <a:t>verb</a:t>
            </a: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	-&gt; </a:t>
            </a:r>
            <a:r>
              <a:rPr lang="en-AU" altLang="zh-CN" sz="1600" i="1" dirty="0">
                <a:solidFill>
                  <a:prstClr val="black"/>
                </a:solidFill>
              </a:rPr>
              <a:t>pa-use </a:t>
            </a:r>
            <a:r>
              <a:rPr lang="en-AU" altLang="zh-CN" sz="1600" dirty="0">
                <a:solidFill>
                  <a:prstClr val="black"/>
                </a:solidFill>
              </a:rPr>
              <a:t>(trans. v) vs </a:t>
            </a:r>
            <a:r>
              <a:rPr lang="en-AU" altLang="zh-CN" sz="1600" i="1" dirty="0">
                <a:solidFill>
                  <a:prstClr val="black"/>
                </a:solidFill>
              </a:rPr>
              <a:t>use </a:t>
            </a:r>
            <a:r>
              <a:rPr lang="en-AU" altLang="zh-CN" sz="1600" dirty="0">
                <a:solidFill>
                  <a:prstClr val="black"/>
                </a:solidFill>
              </a:rPr>
              <a:t>(int. v) vs </a:t>
            </a:r>
            <a:r>
              <a:rPr lang="en-AU" altLang="zh-CN" sz="1600" i="1" dirty="0">
                <a:solidFill>
                  <a:prstClr val="black"/>
                </a:solidFill>
              </a:rPr>
              <a:t>*ma-use </a:t>
            </a:r>
            <a:r>
              <a:rPr lang="en-AU" altLang="zh-CN" sz="1600" dirty="0">
                <a:solidFill>
                  <a:prstClr val="black"/>
                </a:solidFill>
              </a:rPr>
              <a:t>(= </a:t>
            </a:r>
            <a:r>
              <a:rPr lang="en-AU" altLang="zh-CN" sz="1600" i="1" dirty="0">
                <a:solidFill>
                  <a:prstClr val="black"/>
                </a:solidFill>
              </a:rPr>
              <a:t>use</a:t>
            </a:r>
            <a:r>
              <a:rPr lang="en-AU" altLang="zh-CN" sz="1600" dirty="0">
                <a:solidFill>
                  <a:prstClr val="black"/>
                </a:solidFill>
              </a:rPr>
              <a:t>) ‘spill’</a:t>
            </a:r>
          </a:p>
          <a:p>
            <a:pPr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zh-CN" sz="16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0695F-112F-40E9-06B9-38187D5E83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E0C68-D8B0-6A9C-8203-15B5F977B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altLang="zh-CN" i="1" dirty="0"/>
              <a:t>*&lt;um&gt; </a:t>
            </a:r>
            <a:r>
              <a:rPr lang="en-AU" altLang="zh-CN" dirty="0"/>
              <a:t>Reflexes in Mandailing: Stative </a:t>
            </a:r>
            <a:r>
              <a:rPr lang="en-AU" altLang="zh-CN" i="1" dirty="0"/>
              <a:t>ma- 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7172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2285-516F-4D00-66F6-F8CE35CD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introduction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E3D18-8F5A-BE48-84B8-C06E623187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BD571A-C33F-7C90-3660-199C0E785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9564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5B83-83D9-EDA6-EC47-2F10516F6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43C7D-7B3E-AE6D-509F-52A8BB06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706" y="324000"/>
            <a:ext cx="5900384" cy="4140000"/>
          </a:xfrm>
        </p:spPr>
        <p:txBody>
          <a:bodyPr numCol="1"/>
          <a:lstStyle/>
          <a:p>
            <a:pPr>
              <a:defRPr/>
            </a:pPr>
            <a:r>
              <a:rPr lang="en-AU" altLang="zh-CN" sz="1600" dirty="0" err="1">
                <a:solidFill>
                  <a:prstClr val="black"/>
                </a:solidFill>
              </a:rPr>
              <a:t>Unaccusative</a:t>
            </a:r>
            <a:r>
              <a:rPr lang="en-AU" altLang="zh-CN" sz="1600" dirty="0">
                <a:solidFill>
                  <a:prstClr val="black"/>
                </a:solidFill>
              </a:rPr>
              <a:t>/</a:t>
            </a:r>
            <a:r>
              <a:rPr lang="en-AU" altLang="zh-CN" sz="1600" b="1" dirty="0">
                <a:solidFill>
                  <a:prstClr val="black"/>
                </a:solidFill>
              </a:rPr>
              <a:t>dynamic</a:t>
            </a:r>
            <a:r>
              <a:rPr lang="en-AU" altLang="zh-CN" sz="1600" dirty="0">
                <a:solidFill>
                  <a:prstClr val="black"/>
                </a:solidFill>
              </a:rPr>
              <a:t> </a:t>
            </a:r>
            <a:r>
              <a:rPr lang="en-AU" altLang="zh-CN" sz="1600" i="1" dirty="0">
                <a:solidFill>
                  <a:prstClr val="black"/>
                </a:solidFill>
              </a:rPr>
              <a:t>ma- </a:t>
            </a:r>
            <a:r>
              <a:rPr lang="en-AU" altLang="zh-CN" sz="1600" dirty="0">
                <a:solidFill>
                  <a:prstClr val="black"/>
                </a:solidFill>
              </a:rPr>
              <a:t>from PMP </a:t>
            </a:r>
            <a:r>
              <a:rPr lang="en-AU" altLang="zh-CN" sz="1600" b="1" dirty="0">
                <a:solidFill>
                  <a:prstClr val="black"/>
                </a:solidFill>
              </a:rPr>
              <a:t>stative</a:t>
            </a:r>
            <a:r>
              <a:rPr lang="en-AU" altLang="zh-CN" sz="1600" dirty="0">
                <a:solidFill>
                  <a:prstClr val="black"/>
                </a:solidFill>
              </a:rPr>
              <a:t> </a:t>
            </a:r>
            <a:r>
              <a:rPr lang="en-AU" altLang="zh-CN" sz="1600" i="1" dirty="0">
                <a:solidFill>
                  <a:prstClr val="black"/>
                </a:solidFill>
              </a:rPr>
              <a:t>*ma-</a:t>
            </a:r>
            <a:r>
              <a:rPr lang="en-AU" altLang="zh-CN" sz="1600" dirty="0">
                <a:solidFill>
                  <a:prstClr val="black"/>
                </a:solidFill>
              </a:rPr>
              <a:t> (</a:t>
            </a:r>
            <a:r>
              <a:rPr lang="en-AU" altLang="zh-CN" sz="1600" i="1" dirty="0">
                <a:solidFill>
                  <a:prstClr val="black"/>
                </a:solidFill>
              </a:rPr>
              <a:t>*k&lt;um&gt;a-</a:t>
            </a:r>
            <a:r>
              <a:rPr lang="en-AU" altLang="zh-CN" sz="16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Function reflecting PAn </a:t>
            </a:r>
            <a:r>
              <a:rPr lang="en-AU" altLang="zh-CN" sz="1600" i="1" dirty="0">
                <a:solidFill>
                  <a:prstClr val="black"/>
                </a:solidFill>
              </a:rPr>
              <a:t>*&lt;um&gt;</a:t>
            </a:r>
            <a:r>
              <a:rPr lang="en-AU" altLang="zh-CN" sz="1600" dirty="0">
                <a:solidFill>
                  <a:prstClr val="black"/>
                </a:solidFill>
              </a:rPr>
              <a:t>: Intransitive</a:t>
            </a:r>
            <a:endParaRPr lang="en-AU" altLang="zh-CN" sz="1600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AU" altLang="zh-CN" sz="1600" i="1" dirty="0">
                <a:solidFill>
                  <a:prstClr val="black"/>
                </a:solidFill>
              </a:rPr>
              <a:t>ma-</a:t>
            </a:r>
            <a:r>
              <a:rPr lang="en-AU" altLang="zh-CN" sz="1600" baseline="30000" dirty="0">
                <a:solidFill>
                  <a:prstClr val="black"/>
                </a:solidFill>
              </a:rPr>
              <a:t>2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&amp; </a:t>
            </a:r>
            <a:r>
              <a:rPr lang="en-AU" altLang="zh-CN" sz="1600" i="1" dirty="0" err="1">
                <a:solidFill>
                  <a:prstClr val="black"/>
                </a:solidFill>
              </a:rPr>
              <a:t>mangka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occur with the same stems -&gt; Same underlying </a:t>
            </a:r>
            <a:r>
              <a:rPr lang="en-AU" altLang="zh-CN" sz="1600" i="1" dirty="0">
                <a:solidFill>
                  <a:prstClr val="black"/>
                </a:solidFill>
              </a:rPr>
              <a:t>*ka-  </a:t>
            </a:r>
          </a:p>
          <a:p>
            <a:pPr>
              <a:defRPr/>
            </a:pPr>
            <a:r>
              <a:rPr lang="en-AU" altLang="zh-CN" sz="1600" i="1" dirty="0">
                <a:solidFill>
                  <a:prstClr val="black"/>
                </a:solidFill>
              </a:rPr>
              <a:t>	</a:t>
            </a:r>
            <a:r>
              <a:rPr lang="en-AU" altLang="zh-CN" sz="1600" i="1" dirty="0" err="1">
                <a:solidFill>
                  <a:prstClr val="black"/>
                </a:solidFill>
              </a:rPr>
              <a:t>mangka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-&gt; </a:t>
            </a:r>
            <a:r>
              <a:rPr lang="en-AU" altLang="zh-CN" sz="1600" i="1" dirty="0" err="1">
                <a:solidFill>
                  <a:prstClr val="black"/>
                </a:solidFill>
              </a:rPr>
              <a:t>maN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+ </a:t>
            </a:r>
            <a:r>
              <a:rPr lang="en-AU" altLang="zh-CN" sz="1600" i="1" dirty="0">
                <a:solidFill>
                  <a:prstClr val="black"/>
                </a:solidFill>
              </a:rPr>
              <a:t>ka- </a:t>
            </a:r>
            <a:r>
              <a:rPr lang="en-AU" altLang="zh-CN" sz="1600" dirty="0">
                <a:solidFill>
                  <a:prstClr val="black"/>
                </a:solidFill>
              </a:rPr>
              <a:t>(</a:t>
            </a:r>
            <a:r>
              <a:rPr lang="en-AU" altLang="zh-CN" sz="1600" i="1" dirty="0">
                <a:solidFill>
                  <a:prstClr val="black"/>
                </a:solidFill>
              </a:rPr>
              <a:t>ka- = ma- </a:t>
            </a:r>
            <a:r>
              <a:rPr lang="en-AU" altLang="zh-CN" sz="1600" dirty="0">
                <a:solidFill>
                  <a:prstClr val="black"/>
                </a:solidFill>
              </a:rPr>
              <a:t>- </a:t>
            </a:r>
            <a:r>
              <a:rPr lang="en-AU" altLang="zh-CN" sz="1600" i="1" dirty="0">
                <a:solidFill>
                  <a:prstClr val="black"/>
                </a:solidFill>
              </a:rPr>
              <a:t>*&lt;um&gt;</a:t>
            </a:r>
            <a:r>
              <a:rPr lang="en-AU" altLang="zh-CN" sz="16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i="1" dirty="0" err="1">
                <a:solidFill>
                  <a:prstClr val="black"/>
                </a:solidFill>
              </a:rPr>
              <a:t>ma</a:t>
            </a:r>
            <a:r>
              <a:rPr lang="en-AU" altLang="zh-CN" sz="1600" b="1" i="1" dirty="0" err="1">
                <a:solidFill>
                  <a:prstClr val="black"/>
                </a:solidFill>
              </a:rPr>
              <a:t>N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occurs to express plurality/distributiveness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i="1" dirty="0">
                <a:solidFill>
                  <a:prstClr val="black"/>
                </a:solidFill>
              </a:rPr>
              <a:t>*&lt;um&gt; </a:t>
            </a:r>
            <a:r>
              <a:rPr lang="en-AU" altLang="zh-CN" sz="1600" dirty="0">
                <a:solidFill>
                  <a:prstClr val="black"/>
                </a:solidFill>
              </a:rPr>
              <a:t>reflex </a:t>
            </a:r>
            <a:r>
              <a:rPr lang="en-AU" altLang="zh-CN" sz="1600" i="1" dirty="0">
                <a:solidFill>
                  <a:prstClr val="black"/>
                </a:solidFill>
              </a:rPr>
              <a:t>m- </a:t>
            </a:r>
            <a:r>
              <a:rPr lang="en-AU" altLang="zh-CN" sz="1600" dirty="0">
                <a:solidFill>
                  <a:prstClr val="black"/>
                </a:solidFill>
              </a:rPr>
              <a:t>in </a:t>
            </a:r>
            <a:r>
              <a:rPr lang="en-AU" altLang="zh-CN" sz="1600" i="1" dirty="0">
                <a:solidFill>
                  <a:prstClr val="black"/>
                </a:solidFill>
              </a:rPr>
              <a:t>ma- </a:t>
            </a:r>
            <a:r>
              <a:rPr lang="en-AU" altLang="zh-CN" sz="1600" dirty="0">
                <a:solidFill>
                  <a:prstClr val="black"/>
                </a:solidFill>
              </a:rPr>
              <a:t>deleted to avoid double expression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i="1" dirty="0" err="1">
                <a:solidFill>
                  <a:prstClr val="black"/>
                </a:solidFill>
              </a:rPr>
              <a:t>mangka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b="1" dirty="0">
                <a:solidFill>
                  <a:prstClr val="black"/>
                </a:solidFill>
              </a:rPr>
              <a:t>is</a:t>
            </a:r>
            <a:r>
              <a:rPr lang="en-AU" altLang="zh-CN" sz="1600" dirty="0">
                <a:solidFill>
                  <a:prstClr val="black"/>
                </a:solidFill>
              </a:rPr>
              <a:t> a variant of dynamic </a:t>
            </a:r>
            <a:r>
              <a:rPr lang="en-AU" altLang="zh-CN" sz="1600" i="1" dirty="0">
                <a:solidFill>
                  <a:prstClr val="black"/>
                </a:solidFill>
              </a:rPr>
              <a:t>ma- </a:t>
            </a:r>
            <a:r>
              <a:rPr lang="en-AU" altLang="zh-CN" sz="1600" dirty="0">
                <a:solidFill>
                  <a:prstClr val="black"/>
                </a:solidFill>
              </a:rPr>
              <a:t>with </a:t>
            </a:r>
            <a:r>
              <a:rPr lang="en-AU" altLang="zh-CN" sz="1600" i="1" dirty="0" err="1">
                <a:solidFill>
                  <a:prstClr val="black"/>
                </a:solidFill>
              </a:rPr>
              <a:t>maN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but</a:t>
            </a:r>
            <a:endParaRPr lang="en-AU" altLang="zh-CN" sz="1600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	-&gt; </a:t>
            </a:r>
            <a:r>
              <a:rPr lang="en-AU" altLang="zh-CN" sz="1600" i="1" dirty="0" err="1">
                <a:solidFill>
                  <a:prstClr val="black"/>
                </a:solidFill>
              </a:rPr>
              <a:t>mangka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‘distributive intransitive dynamic prefix’</a:t>
            </a:r>
            <a:endParaRPr lang="en-AU" altLang="zh-CN" sz="1600" i="1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In PAn dynamic </a:t>
            </a:r>
            <a:r>
              <a:rPr lang="en-AU" altLang="zh-CN" sz="1600" i="1" dirty="0">
                <a:solidFill>
                  <a:prstClr val="black"/>
                </a:solidFill>
              </a:rPr>
              <a:t>*ma- </a:t>
            </a:r>
            <a:r>
              <a:rPr lang="en-AU" altLang="zh-CN" sz="1600" b="1" dirty="0">
                <a:solidFill>
                  <a:prstClr val="black"/>
                </a:solidFill>
              </a:rPr>
              <a:t>(</a:t>
            </a:r>
            <a:r>
              <a:rPr lang="en-AU" altLang="zh-CN" sz="1600" b="1" i="1" dirty="0">
                <a:solidFill>
                  <a:prstClr val="black"/>
                </a:solidFill>
              </a:rPr>
              <a:t>*p&lt;um&gt;a-</a:t>
            </a:r>
            <a:r>
              <a:rPr lang="en-AU" altLang="zh-CN" sz="1600" b="1" dirty="0">
                <a:solidFill>
                  <a:prstClr val="black"/>
                </a:solidFill>
              </a:rPr>
              <a:t>)</a:t>
            </a:r>
            <a:r>
              <a:rPr lang="en-AU" altLang="zh-CN" sz="1600" b="1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vs stative </a:t>
            </a:r>
            <a:r>
              <a:rPr lang="en-AU" altLang="zh-CN" sz="1600" i="1" dirty="0">
                <a:solidFill>
                  <a:prstClr val="black"/>
                </a:solidFill>
              </a:rPr>
              <a:t>*ma-</a:t>
            </a:r>
            <a:r>
              <a:rPr lang="en-AU" altLang="zh-CN" sz="1600" dirty="0">
                <a:solidFill>
                  <a:prstClr val="black"/>
                </a:solidFill>
              </a:rPr>
              <a:t> </a:t>
            </a:r>
            <a:r>
              <a:rPr lang="en-AU" altLang="zh-CN" sz="1600" b="1" dirty="0">
                <a:solidFill>
                  <a:prstClr val="black"/>
                </a:solidFill>
              </a:rPr>
              <a:t>(</a:t>
            </a:r>
            <a:r>
              <a:rPr lang="en-AU" altLang="zh-CN" sz="1600" b="1" i="1" dirty="0">
                <a:solidFill>
                  <a:prstClr val="black"/>
                </a:solidFill>
              </a:rPr>
              <a:t>*k&lt;um&gt;a-</a:t>
            </a:r>
            <a:r>
              <a:rPr lang="en-AU" altLang="zh-CN" sz="1600" b="1" dirty="0">
                <a:solidFill>
                  <a:prstClr val="black"/>
                </a:solidFill>
              </a:rPr>
              <a:t>)</a:t>
            </a: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In PMP dynamic </a:t>
            </a:r>
            <a:r>
              <a:rPr lang="en-AU" altLang="zh-CN" sz="1600" i="1" dirty="0">
                <a:solidFill>
                  <a:prstClr val="black"/>
                </a:solidFill>
              </a:rPr>
              <a:t>*ma</a:t>
            </a:r>
            <a:r>
              <a:rPr lang="pt-BR" altLang="zh-CN" sz="1600" i="1" dirty="0">
                <a:solidFill>
                  <a:prstClr val="black"/>
                </a:solidFill>
              </a:rPr>
              <a:t>ŋ</a:t>
            </a:r>
            <a:r>
              <a:rPr lang="en-AU" altLang="zh-CN" sz="1600" i="1" dirty="0">
                <a:solidFill>
                  <a:prstClr val="black"/>
                </a:solidFill>
              </a:rPr>
              <a:t>-/</a:t>
            </a:r>
            <a:r>
              <a:rPr lang="en-AU" altLang="zh-CN" sz="1600" i="1" dirty="0" err="1">
                <a:solidFill>
                  <a:prstClr val="black"/>
                </a:solidFill>
              </a:rPr>
              <a:t>maR</a:t>
            </a:r>
            <a:r>
              <a:rPr lang="en-AU" altLang="zh-CN" sz="1600" i="1" dirty="0">
                <a:solidFill>
                  <a:prstClr val="black"/>
                </a:solidFill>
              </a:rPr>
              <a:t>- </a:t>
            </a:r>
            <a:r>
              <a:rPr lang="en-AU" altLang="zh-CN" sz="1600" dirty="0">
                <a:solidFill>
                  <a:prstClr val="black"/>
                </a:solidFill>
              </a:rPr>
              <a:t>vs stative </a:t>
            </a:r>
            <a:r>
              <a:rPr lang="en-AU" altLang="zh-CN" sz="1600" i="1" dirty="0">
                <a:solidFill>
                  <a:prstClr val="black"/>
                </a:solidFill>
              </a:rPr>
              <a:t>*ma-</a:t>
            </a:r>
            <a:r>
              <a:rPr lang="en-AU" altLang="zh-CN" sz="1600" dirty="0">
                <a:solidFill>
                  <a:prstClr val="black"/>
                </a:solidFill>
              </a:rPr>
              <a:t> (</a:t>
            </a:r>
            <a:r>
              <a:rPr lang="en-AU" altLang="zh-CN" sz="1600" i="1" dirty="0">
                <a:solidFill>
                  <a:prstClr val="black"/>
                </a:solidFill>
              </a:rPr>
              <a:t>*k&lt;um&gt;a-</a:t>
            </a:r>
            <a:r>
              <a:rPr lang="en-AU" altLang="zh-CN" sz="1600" dirty="0">
                <a:solidFill>
                  <a:prstClr val="black"/>
                </a:solidFill>
              </a:rPr>
              <a:t>)</a:t>
            </a:r>
          </a:p>
          <a:p>
            <a:pPr lvl="1"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In Mandailing dynamic </a:t>
            </a:r>
            <a:r>
              <a:rPr lang="en-AU" altLang="zh-CN" sz="1600" i="1" dirty="0">
                <a:solidFill>
                  <a:prstClr val="black"/>
                </a:solidFill>
              </a:rPr>
              <a:t>ma- </a:t>
            </a:r>
            <a:r>
              <a:rPr lang="en-AU" altLang="zh-CN" sz="1600" b="1" dirty="0">
                <a:solidFill>
                  <a:prstClr val="black"/>
                </a:solidFill>
              </a:rPr>
              <a:t>(</a:t>
            </a:r>
            <a:r>
              <a:rPr lang="en-AU" altLang="zh-CN" sz="1600" b="1" i="1" dirty="0">
                <a:solidFill>
                  <a:prstClr val="black"/>
                </a:solidFill>
              </a:rPr>
              <a:t>*k&lt;um&gt;a-</a:t>
            </a:r>
            <a:r>
              <a:rPr lang="en-AU" altLang="zh-CN" sz="1600" b="1" dirty="0">
                <a:solidFill>
                  <a:prstClr val="black"/>
                </a:solidFill>
              </a:rPr>
              <a:t>) </a:t>
            </a:r>
            <a:r>
              <a:rPr lang="en-AU" altLang="zh-CN" sz="1600" dirty="0">
                <a:solidFill>
                  <a:prstClr val="black"/>
                </a:solidFill>
              </a:rPr>
              <a:t>vs stative </a:t>
            </a:r>
            <a:r>
              <a:rPr lang="en-AU" altLang="zh-CN" sz="1600" i="1" dirty="0">
                <a:solidFill>
                  <a:prstClr val="black"/>
                </a:solidFill>
              </a:rPr>
              <a:t>ma- </a:t>
            </a:r>
            <a:r>
              <a:rPr lang="en-AU" altLang="zh-CN" sz="1600" b="1" dirty="0">
                <a:solidFill>
                  <a:prstClr val="black"/>
                </a:solidFill>
              </a:rPr>
              <a:t>(</a:t>
            </a:r>
            <a:r>
              <a:rPr lang="en-AU" altLang="zh-CN" sz="1600" b="1" i="1" dirty="0">
                <a:solidFill>
                  <a:prstClr val="black"/>
                </a:solidFill>
              </a:rPr>
              <a:t>*p&lt;um&gt;a-</a:t>
            </a:r>
            <a:r>
              <a:rPr lang="en-AU" altLang="zh-CN" sz="1600" b="1" dirty="0">
                <a:solidFill>
                  <a:prstClr val="black"/>
                </a:solidFill>
              </a:rPr>
              <a:t>)</a:t>
            </a:r>
          </a:p>
          <a:p>
            <a:pPr lvl="2" indent="0">
              <a:buNone/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zh-CN" sz="16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576A2-02C5-056F-781B-E17044CCE4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F6FFD2-8A84-9CD1-5200-8EBF5E0A5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altLang="zh-CN" i="1" dirty="0"/>
              <a:t>*&lt;um&gt; </a:t>
            </a:r>
            <a:r>
              <a:rPr lang="en-AU" altLang="zh-CN" dirty="0"/>
              <a:t>Reflexes in Mandailing: Dynamic </a:t>
            </a:r>
            <a:r>
              <a:rPr lang="en-AU" altLang="zh-CN" i="1" dirty="0"/>
              <a:t>ma-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3900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1FF73-5BCD-7103-63E1-739B8DFB6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F2176-CDE1-E786-5165-D3FD9234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706" y="324000"/>
            <a:ext cx="5900384" cy="4140000"/>
          </a:xfrm>
        </p:spPr>
        <p:txBody>
          <a:bodyPr numCol="1"/>
          <a:lstStyle/>
          <a:p>
            <a:pPr>
              <a:defRPr/>
            </a:pPr>
            <a:r>
              <a:rPr lang="en-AU" altLang="zh-CN" sz="1600" i="1" dirty="0" err="1">
                <a:solidFill>
                  <a:prstClr val="black"/>
                </a:solidFill>
              </a:rPr>
              <a:t>mangan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from </a:t>
            </a:r>
            <a:r>
              <a:rPr lang="en-AU" altLang="zh-CN" sz="1600" i="1" dirty="0" err="1">
                <a:solidFill>
                  <a:prstClr val="black"/>
                </a:solidFill>
              </a:rPr>
              <a:t>pangan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(</a:t>
            </a:r>
            <a:r>
              <a:rPr lang="en-AU" altLang="zh-CN" sz="1600" i="1" dirty="0">
                <a:solidFill>
                  <a:prstClr val="black"/>
                </a:solidFill>
              </a:rPr>
              <a:t>*p&lt;um&gt;</a:t>
            </a:r>
            <a:r>
              <a:rPr lang="en-AU" altLang="zh-CN" sz="1600" i="1" dirty="0" err="1">
                <a:solidFill>
                  <a:prstClr val="black"/>
                </a:solidFill>
              </a:rPr>
              <a:t>angan</a:t>
            </a:r>
            <a:r>
              <a:rPr lang="en-AU" altLang="zh-CN" sz="1600" dirty="0">
                <a:solidFill>
                  <a:prstClr val="black"/>
                </a:solidFill>
              </a:rPr>
              <a:t>) ‘to eat’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i="1" dirty="0" err="1">
                <a:solidFill>
                  <a:prstClr val="black"/>
                </a:solidFill>
              </a:rPr>
              <a:t>pangan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strictly transitive</a:t>
            </a:r>
            <a:endParaRPr lang="en-AU" altLang="zh-CN" sz="1600" i="1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AU" altLang="zh-CN" sz="1600" i="1" dirty="0" err="1">
                <a:solidFill>
                  <a:prstClr val="black"/>
                </a:solidFill>
              </a:rPr>
              <a:t>modom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from </a:t>
            </a:r>
            <a:r>
              <a:rPr lang="en-AU" altLang="zh-CN" sz="1600" i="1" dirty="0" err="1">
                <a:solidFill>
                  <a:prstClr val="black"/>
                </a:solidFill>
              </a:rPr>
              <a:t>podom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(</a:t>
            </a:r>
            <a:r>
              <a:rPr lang="en-AU" altLang="zh-CN" sz="1600" i="1" dirty="0">
                <a:solidFill>
                  <a:prstClr val="black"/>
                </a:solidFill>
              </a:rPr>
              <a:t>*p&lt;um&gt;</a:t>
            </a:r>
            <a:r>
              <a:rPr lang="en-AU" altLang="zh-CN" sz="1600" i="1" dirty="0" err="1">
                <a:solidFill>
                  <a:prstClr val="black"/>
                </a:solidFill>
              </a:rPr>
              <a:t>odom</a:t>
            </a:r>
            <a:r>
              <a:rPr lang="en-AU" altLang="zh-CN" sz="1600" dirty="0">
                <a:solidFill>
                  <a:prstClr val="black"/>
                </a:solidFill>
              </a:rPr>
              <a:t>) ‘to sleep’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altLang="zh-CN" sz="1600" i="1" dirty="0" err="1">
                <a:solidFill>
                  <a:prstClr val="black"/>
                </a:solidFill>
              </a:rPr>
              <a:t>modom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is strictly intransitive</a:t>
            </a:r>
            <a:endParaRPr lang="en-AU" altLang="zh-CN" sz="1600" i="1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AU" altLang="zh-CN" sz="1600" i="1" dirty="0" err="1">
                <a:solidFill>
                  <a:prstClr val="black"/>
                </a:solidFill>
              </a:rPr>
              <a:t>maridi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from </a:t>
            </a:r>
            <a:r>
              <a:rPr lang="en-AU" altLang="zh-CN" sz="1600" i="1" dirty="0" err="1">
                <a:solidFill>
                  <a:prstClr val="black"/>
                </a:solidFill>
              </a:rPr>
              <a:t>paridi</a:t>
            </a:r>
            <a:r>
              <a:rPr lang="en-AU" altLang="zh-CN" sz="1600" i="1" dirty="0">
                <a:solidFill>
                  <a:prstClr val="black"/>
                </a:solidFill>
              </a:rPr>
              <a:t> </a:t>
            </a:r>
            <a:r>
              <a:rPr lang="en-AU" altLang="zh-CN" sz="1600" dirty="0">
                <a:solidFill>
                  <a:prstClr val="black"/>
                </a:solidFill>
              </a:rPr>
              <a:t>(</a:t>
            </a:r>
            <a:r>
              <a:rPr lang="en-AU" altLang="zh-CN" sz="1600" i="1" dirty="0">
                <a:solidFill>
                  <a:prstClr val="black"/>
                </a:solidFill>
              </a:rPr>
              <a:t>*p&lt;um&gt;</a:t>
            </a:r>
            <a:r>
              <a:rPr lang="en-AU" altLang="zh-CN" sz="1600" i="1" dirty="0" err="1">
                <a:solidFill>
                  <a:prstClr val="black"/>
                </a:solidFill>
              </a:rPr>
              <a:t>aridi</a:t>
            </a:r>
            <a:r>
              <a:rPr lang="en-AU" altLang="zh-CN" sz="1600" dirty="0">
                <a:solidFill>
                  <a:prstClr val="black"/>
                </a:solidFill>
              </a:rPr>
              <a:t>) ‘to bathe’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</a:rPr>
              <a:t>A PAn inner </a:t>
            </a:r>
            <a:r>
              <a:rPr lang="en-AU" altLang="zh-CN" sz="1600" i="1" dirty="0">
                <a:solidFill>
                  <a:prstClr val="black"/>
                </a:solidFill>
              </a:rPr>
              <a:t>*pa- </a:t>
            </a:r>
            <a:r>
              <a:rPr lang="en-AU" altLang="zh-CN" sz="1600" dirty="0">
                <a:solidFill>
                  <a:prstClr val="black"/>
                </a:solidFill>
              </a:rPr>
              <a:t>fossilised in the transitive stem</a:t>
            </a:r>
          </a:p>
          <a:p>
            <a:pPr algn="just">
              <a:defRPr/>
            </a:pPr>
            <a:r>
              <a:rPr lang="en-AU" altLang="zh-CN" sz="1600" dirty="0">
                <a:solidFill>
                  <a:schemeClr val="tx1"/>
                </a:solidFill>
              </a:rPr>
              <a:t>-&gt; </a:t>
            </a:r>
            <a:r>
              <a:rPr lang="en-AU" altLang="zh-CN" sz="1600" i="1" dirty="0">
                <a:solidFill>
                  <a:schemeClr val="tx1"/>
                </a:solidFill>
              </a:rPr>
              <a:t>*&lt;um&gt; </a:t>
            </a:r>
            <a:r>
              <a:rPr lang="en-AU" altLang="zh-CN" sz="1600" dirty="0">
                <a:solidFill>
                  <a:schemeClr val="tx1"/>
                </a:solidFill>
              </a:rPr>
              <a:t>reflex </a:t>
            </a:r>
            <a:r>
              <a:rPr lang="en-AU" altLang="zh-CN" sz="1600" i="1" dirty="0">
                <a:solidFill>
                  <a:schemeClr val="tx1"/>
                </a:solidFill>
              </a:rPr>
              <a:t>m- </a:t>
            </a:r>
            <a:r>
              <a:rPr lang="en-AU" altLang="zh-CN" sz="1600" dirty="0">
                <a:solidFill>
                  <a:schemeClr val="tx1"/>
                </a:solidFill>
              </a:rPr>
              <a:t>relates to </a:t>
            </a:r>
            <a:r>
              <a:rPr lang="en-AU" altLang="zh-CN" sz="1600" b="1" dirty="0">
                <a:solidFill>
                  <a:schemeClr val="tx1"/>
                </a:solidFill>
              </a:rPr>
              <a:t>lower transitivity</a:t>
            </a:r>
          </a:p>
          <a:p>
            <a:pPr algn="just">
              <a:defRPr/>
            </a:pPr>
            <a:r>
              <a:rPr lang="en-AU" altLang="zh-CN" sz="1600" dirty="0">
                <a:solidFill>
                  <a:schemeClr val="tx1"/>
                </a:solidFill>
              </a:rPr>
              <a:t>-&gt; The same function as </a:t>
            </a:r>
            <a:r>
              <a:rPr lang="en-AU" altLang="zh-CN" sz="1600" i="1" dirty="0">
                <a:solidFill>
                  <a:schemeClr val="tx1"/>
                </a:solidFill>
              </a:rPr>
              <a:t>m- </a:t>
            </a:r>
            <a:r>
              <a:rPr lang="en-AU" altLang="zh-CN" sz="1600" dirty="0">
                <a:solidFill>
                  <a:schemeClr val="tx1"/>
                </a:solidFill>
              </a:rPr>
              <a:t>as in </a:t>
            </a:r>
            <a:r>
              <a:rPr lang="en-AU" altLang="zh-CN" sz="1600" i="1" dirty="0">
                <a:solidFill>
                  <a:schemeClr val="tx1"/>
                </a:solidFill>
              </a:rPr>
              <a:t>ma-</a:t>
            </a:r>
            <a:r>
              <a:rPr lang="en-AU" altLang="zh-CN" sz="1600" i="1" baseline="30000" dirty="0">
                <a:solidFill>
                  <a:schemeClr val="tx1"/>
                </a:solidFill>
              </a:rPr>
              <a:t>1</a:t>
            </a:r>
            <a:r>
              <a:rPr lang="en-AU" altLang="zh-CN" sz="1600" i="1" dirty="0">
                <a:solidFill>
                  <a:schemeClr val="tx1"/>
                </a:solidFill>
              </a:rPr>
              <a:t> </a:t>
            </a:r>
            <a:r>
              <a:rPr lang="en-AU" altLang="zh-CN" sz="1600" dirty="0">
                <a:solidFill>
                  <a:schemeClr val="tx1"/>
                </a:solidFill>
              </a:rPr>
              <a:t>(</a:t>
            </a:r>
            <a:r>
              <a:rPr lang="en-AU" altLang="zh-CN" sz="1600" i="1" dirty="0">
                <a:solidFill>
                  <a:schemeClr val="tx1"/>
                </a:solidFill>
              </a:rPr>
              <a:t>*p&lt;um&gt;a-</a:t>
            </a:r>
            <a:r>
              <a:rPr lang="en-AU" altLang="zh-CN" sz="1600" dirty="0">
                <a:solidFill>
                  <a:schemeClr val="tx1"/>
                </a:solidFill>
              </a:rPr>
              <a:t>)</a:t>
            </a:r>
            <a:endParaRPr lang="en-AU" altLang="zh-CN" sz="1600" dirty="0">
              <a:solidFill>
                <a:prstClr val="black"/>
              </a:solidFill>
            </a:endParaRPr>
          </a:p>
          <a:p>
            <a:pPr lvl="2" indent="0">
              <a:buNone/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zh-CN" sz="16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A58F-8F0A-885D-43AA-8BC58B72A0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B239EA-47A6-C263-CA80-B61651F82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altLang="zh-CN" i="1" dirty="0"/>
              <a:t>*&lt;um&gt; </a:t>
            </a:r>
            <a:r>
              <a:rPr lang="en-AU" altLang="zh-CN" dirty="0"/>
              <a:t>Reflexes in Mandailing: </a:t>
            </a:r>
            <a:r>
              <a:rPr lang="en-AU" altLang="zh-CN" i="1" dirty="0"/>
              <a:t>m-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35555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1AC70-D3A7-43A3-124A-DCB82A4E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7A085-F5F5-7715-1BF5-914F67BE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706" y="324000"/>
            <a:ext cx="5900384" cy="4140000"/>
          </a:xfrm>
        </p:spPr>
        <p:txBody>
          <a:bodyPr numCol="1"/>
          <a:lstStyle/>
          <a:p>
            <a:r>
              <a:rPr lang="en-AU" altLang="zh-CN" sz="1600" dirty="0">
                <a:solidFill>
                  <a:schemeClr val="tx1"/>
                </a:solidFill>
              </a:rPr>
              <a:t>How have the historical functions of *&lt;um&gt; retained or changed in its reflexes in Mandailing?</a:t>
            </a:r>
          </a:p>
          <a:p>
            <a:r>
              <a:rPr lang="en-AU" altLang="zh-CN" sz="1600" dirty="0">
                <a:solidFill>
                  <a:schemeClr val="tx1"/>
                </a:solidFill>
              </a:rPr>
              <a:t>R - RETAINED; C - CHANGED (</a:t>
            </a:r>
            <a:r>
              <a:rPr lang="en-AU" altLang="zh-CN" sz="1600" b="1" dirty="0">
                <a:solidFill>
                  <a:schemeClr val="tx1"/>
                </a:solidFill>
              </a:rPr>
              <a:t>provisional &amp; hypothetical mapping</a:t>
            </a:r>
            <a:r>
              <a:rPr lang="en-AU" altLang="zh-CN" sz="1600" dirty="0">
                <a:solidFill>
                  <a:schemeClr val="tx1"/>
                </a:solidFill>
              </a:rPr>
              <a:t>)</a:t>
            </a:r>
          </a:p>
          <a:p>
            <a:endParaRPr lang="en-AU" altLang="zh-CN" sz="1600" dirty="0">
              <a:solidFill>
                <a:schemeClr val="tx1"/>
              </a:solidFill>
            </a:endParaRPr>
          </a:p>
          <a:p>
            <a:endParaRPr lang="en-AU" altLang="zh-CN" sz="1600" dirty="0">
              <a:solidFill>
                <a:schemeClr val="tx1"/>
              </a:solidFill>
            </a:endParaRPr>
          </a:p>
          <a:p>
            <a:endParaRPr lang="en-AU" altLang="zh-CN" sz="1600" dirty="0">
              <a:solidFill>
                <a:schemeClr val="tx1"/>
              </a:solidFill>
            </a:endParaRPr>
          </a:p>
          <a:p>
            <a:endParaRPr lang="en-AU" altLang="zh-CN" sz="1600" dirty="0">
              <a:solidFill>
                <a:schemeClr val="tx1"/>
              </a:solidFill>
            </a:endParaRPr>
          </a:p>
          <a:p>
            <a:endParaRPr lang="en-AU" altLang="zh-CN" sz="1600" dirty="0">
              <a:solidFill>
                <a:schemeClr val="tx1"/>
              </a:solidFill>
            </a:endParaRPr>
          </a:p>
          <a:p>
            <a:endParaRPr lang="en-AU" altLang="zh-CN" sz="1600" dirty="0">
              <a:solidFill>
                <a:schemeClr val="tx1"/>
              </a:solidFill>
            </a:endParaRPr>
          </a:p>
          <a:p>
            <a:endParaRPr lang="en-AU" altLang="zh-CN" sz="1600" dirty="0">
              <a:solidFill>
                <a:schemeClr val="tx1"/>
              </a:solidFill>
            </a:endParaRPr>
          </a:p>
          <a:p>
            <a:endParaRPr lang="en-AU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i="1" dirty="0">
                <a:solidFill>
                  <a:prstClr val="black"/>
                </a:solidFill>
              </a:rPr>
              <a:t>*&lt;um&gt; </a:t>
            </a:r>
            <a:r>
              <a:rPr lang="en-AU" altLang="zh-CN" sz="1600" dirty="0">
                <a:solidFill>
                  <a:prstClr val="black"/>
                </a:solidFill>
              </a:rPr>
              <a:t>reflexes have become less like an actor voice marker, but have been increasingly used as a </a:t>
            </a:r>
            <a:r>
              <a:rPr lang="en-AU" altLang="zh-CN" sz="1600" dirty="0" err="1">
                <a:solidFill>
                  <a:prstClr val="black"/>
                </a:solidFill>
              </a:rPr>
              <a:t>detransitiviser</a:t>
            </a:r>
            <a:endParaRPr lang="en-AU" altLang="zh-CN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zh-CN" sz="16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EEB6E-6481-0116-5886-4B36ADE171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450D32-B36E-B24F-C88F-2A74428D7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altLang="zh-CN" dirty="0"/>
              <a:t>Conclusion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FBD86D38-735E-1D28-DA5A-EE1B7492C0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341707"/>
              </p:ext>
            </p:extLst>
          </p:nvPr>
        </p:nvGraphicFramePr>
        <p:xfrm>
          <a:off x="3127706" y="1122491"/>
          <a:ext cx="5085702" cy="26424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47618">
                  <a:extLst>
                    <a:ext uri="{9D8B030D-6E8A-4147-A177-3AD203B41FA5}">
                      <a16:colId xmlns:a16="http://schemas.microsoft.com/office/drawing/2014/main" val="3838887089"/>
                    </a:ext>
                  </a:extLst>
                </a:gridCol>
                <a:gridCol w="847618">
                  <a:extLst>
                    <a:ext uri="{9D8B030D-6E8A-4147-A177-3AD203B41FA5}">
                      <a16:colId xmlns:a16="http://schemas.microsoft.com/office/drawing/2014/main" val="1414623893"/>
                    </a:ext>
                  </a:extLst>
                </a:gridCol>
                <a:gridCol w="1279735">
                  <a:extLst>
                    <a:ext uri="{9D8B030D-6E8A-4147-A177-3AD203B41FA5}">
                      <a16:colId xmlns:a16="http://schemas.microsoft.com/office/drawing/2014/main" val="4173544451"/>
                    </a:ext>
                  </a:extLst>
                </a:gridCol>
                <a:gridCol w="1246495">
                  <a:extLst>
                    <a:ext uri="{9D8B030D-6E8A-4147-A177-3AD203B41FA5}">
                      <a16:colId xmlns:a16="http://schemas.microsoft.com/office/drawing/2014/main" val="133650742"/>
                    </a:ext>
                  </a:extLst>
                </a:gridCol>
                <a:gridCol w="864236">
                  <a:extLst>
                    <a:ext uri="{9D8B030D-6E8A-4147-A177-3AD203B41FA5}">
                      <a16:colId xmlns:a16="http://schemas.microsoft.com/office/drawing/2014/main" val="927911592"/>
                    </a:ext>
                  </a:extLst>
                </a:gridCol>
              </a:tblGrid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Function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Form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Voice-marking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Actor-salience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Transitive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47397594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&lt;um&gt;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86021127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AV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 err="1">
                          <a:effectLst/>
                        </a:rPr>
                        <a:t>maN</a:t>
                      </a:r>
                      <a:r>
                        <a:rPr lang="en-AU" sz="1600" i="1" u="none" strike="noStrike" dirty="0">
                          <a:effectLst/>
                        </a:rPr>
                        <a:t>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27207451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MID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mar-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11973399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VLS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mar-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25946567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DYN.int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ma-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36095360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STAT.int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ma-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27888171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DIST.int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 err="1">
                          <a:effectLst/>
                        </a:rPr>
                        <a:t>mangka</a:t>
                      </a:r>
                      <a:r>
                        <a:rPr lang="en-AU" sz="1600" i="1" u="none" strike="noStrike" dirty="0">
                          <a:effectLst/>
                        </a:rPr>
                        <a:t>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31982961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013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7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DB9E0-D980-BF46-CFC6-CDDDAE347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22F23-C927-34EF-17E5-4BFF9892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706" y="324000"/>
            <a:ext cx="5900384" cy="4140000"/>
          </a:xfrm>
        </p:spPr>
        <p:txBody>
          <a:bodyPr numCol="1"/>
          <a:lstStyle/>
          <a:p>
            <a:r>
              <a:rPr lang="en-US" altLang="zh-CN" sz="1600" dirty="0">
                <a:solidFill>
                  <a:schemeClr val="tx1"/>
                </a:solidFill>
              </a:rPr>
              <a:t>	</a:t>
            </a:r>
            <a:r>
              <a:rPr lang="en-US" altLang="zh-CN" sz="1600" b="1" dirty="0">
                <a:solidFill>
                  <a:schemeClr val="tx1"/>
                </a:solidFill>
              </a:rPr>
              <a:t>So: polysemous or homonymous </a:t>
            </a:r>
            <a:r>
              <a:rPr lang="en-US" altLang="zh-CN" sz="1600" b="1" i="1" dirty="0">
                <a:solidFill>
                  <a:schemeClr val="tx1"/>
                </a:solidFill>
              </a:rPr>
              <a:t>ma-</a:t>
            </a:r>
            <a:r>
              <a:rPr lang="en-US" altLang="zh-CN" sz="1600" b="1" dirty="0">
                <a:solidFill>
                  <a:schemeClr val="tx1"/>
                </a:solidFill>
              </a:rPr>
              <a:t>?</a:t>
            </a:r>
          </a:p>
          <a:p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Historically at least two sources: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*p&lt;um&gt;a-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&amp;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*k&lt;um&gt;a-</a:t>
            </a:r>
          </a:p>
          <a:p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Synchronically also two 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One historically from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*k&lt;um&gt;a-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One as an independent innovation with underlying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*p&lt;um&gt;a- </a:t>
            </a: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A converged broader </a:t>
            </a:r>
            <a:r>
              <a:rPr lang="en-US" altLang="zh-CN" sz="1600" b="1" dirty="0">
                <a:solidFill>
                  <a:prstClr val="black"/>
                </a:solidFill>
                <a:latin typeface="Public Sans Light"/>
              </a:rPr>
              <a:t>intransitive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 domain with two sub-senses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 err="1">
                <a:solidFill>
                  <a:prstClr val="black"/>
                </a:solidFill>
                <a:latin typeface="Public Sans Light"/>
              </a:rPr>
              <a:t>mangka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vs </a:t>
            </a:r>
            <a:r>
              <a:rPr lang="en-US" altLang="zh-CN" sz="1600" i="1" dirty="0" err="1">
                <a:solidFill>
                  <a:prstClr val="black"/>
                </a:solidFill>
                <a:latin typeface="Public Sans Light"/>
              </a:rPr>
              <a:t>ipa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- </a:t>
            </a: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straightforward without looking at etymology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Public Sans Light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Still an empirical question for the next stage of elicitation/corpus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To be tested with larger verb lists + productivity judgements</a:t>
            </a: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altLang="zh-CN" sz="18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US" sz="1400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65C24-7957-5A76-B176-D6D48AB9C6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3C04D7-E9EE-FB2D-AC99-0C3F408C8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altLang="zh-CN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264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8F6E0C-11EF-A861-BCE7-1DEC0451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45713"/>
            <a:ext cx="8460000" cy="3654287"/>
          </a:xfrm>
        </p:spPr>
        <p:txBody>
          <a:bodyPr>
            <a:normAutofit/>
          </a:bodyPr>
          <a:lstStyle/>
          <a:p>
            <a:r>
              <a:rPr lang="en-AU" sz="1600" dirty="0">
                <a:solidFill>
                  <a:schemeClr val="tx1"/>
                </a:solidFill>
              </a:rPr>
              <a:t>I would like to thank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Wayan for his contribution to this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Beth for proofreading and commenting on the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My cohort </a:t>
            </a:r>
            <a:r>
              <a:rPr lang="en-AU" altLang="zh-CN" sz="1600" dirty="0">
                <a:solidFill>
                  <a:schemeClr val="tx1"/>
                </a:solidFill>
              </a:rPr>
              <a:t>in our project, </a:t>
            </a:r>
            <a:r>
              <a:rPr lang="en-AU" sz="1600" dirty="0">
                <a:solidFill>
                  <a:schemeClr val="tx1"/>
                </a:solidFill>
              </a:rPr>
              <a:t>Emma, Keira, and Marcel, for their feedbacks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Stephen for offering advice as my ALS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Laura and LING9001 students, Elliot, Michael, and Yue, for our inspiring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Danielle for offering the CHL ALS attendance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ALS for offering the ALS student conference attendance support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Sumi and </a:t>
            </a:r>
            <a:r>
              <a:rPr lang="en-AU" sz="1600" dirty="0" err="1">
                <a:solidFill>
                  <a:schemeClr val="tx1"/>
                </a:solidFill>
              </a:rPr>
              <a:t>Tapsir</a:t>
            </a:r>
            <a:r>
              <a:rPr lang="en-AU" sz="1600" dirty="0">
                <a:solidFill>
                  <a:schemeClr val="tx1"/>
                </a:solidFill>
              </a:rPr>
              <a:t> for being my local research/field assistants in North Sumatra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Pak </a:t>
            </a:r>
            <a:r>
              <a:rPr lang="en-AU" sz="1600" dirty="0" err="1">
                <a:solidFill>
                  <a:schemeClr val="tx1"/>
                </a:solidFill>
              </a:rPr>
              <a:t>Namsyah</a:t>
            </a:r>
            <a:r>
              <a:rPr lang="en-AU" sz="1600" dirty="0">
                <a:solidFill>
                  <a:schemeClr val="tx1"/>
                </a:solidFill>
              </a:rPr>
              <a:t> for being my Indonesian teacher and local contact in Medan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All my Mandailing speakers in Mandailing Natal and Medan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8B389-E1DA-B576-C3BB-F30BEBED46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EFFB1B-323D-112B-2B3B-418D04739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521713"/>
          </a:xfrm>
        </p:spPr>
        <p:txBody>
          <a:bodyPr/>
          <a:lstStyle/>
          <a:p>
            <a:r>
              <a:rPr lang="en-AU" dirty="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148045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D377F0-6A2C-B1CA-7CD9-4F15300D2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Adelaar, K. A. (1981). Reconstruction of Proto-Batak phonology. In R. A. Blust (Ed.), </a:t>
            </a:r>
            <a:r>
              <a:rPr lang="en-US" altLang="zh-CN" i="1" dirty="0">
                <a:solidFill>
                  <a:schemeClr val="tx1"/>
                </a:solidFill>
              </a:rPr>
              <a:t>Historical linguistics in Indonesia: Part 1</a:t>
            </a:r>
            <a:r>
              <a:rPr lang="en-US" altLang="zh-CN" dirty="0">
                <a:solidFill>
                  <a:schemeClr val="tx1"/>
                </a:solidFill>
              </a:rPr>
              <a:t> (pp. 1–20). Universitas </a:t>
            </a:r>
            <a:r>
              <a:rPr lang="en-US" altLang="zh-CN" dirty="0" err="1">
                <a:solidFill>
                  <a:schemeClr val="tx1"/>
                </a:solidFill>
              </a:rPr>
              <a:t>Katolik</a:t>
            </a:r>
            <a:r>
              <a:rPr lang="en-US" altLang="zh-CN" dirty="0">
                <a:solidFill>
                  <a:schemeClr val="tx1"/>
                </a:solidFill>
              </a:rPr>
              <a:t> Indonesia Atma Jaya.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Billings, B., &amp; McDonnell, B. (2024). Sumatran. </a:t>
            </a:r>
            <a:r>
              <a:rPr lang="en-US" altLang="zh-CN" i="1" dirty="0">
                <a:solidFill>
                  <a:schemeClr val="tx1"/>
                </a:solidFill>
              </a:rPr>
              <a:t>Oceanic Linguistics</a:t>
            </a:r>
            <a:r>
              <a:rPr lang="en-US" altLang="zh-CN" dirty="0">
                <a:solidFill>
                  <a:schemeClr val="tx1"/>
                </a:solidFill>
              </a:rPr>
              <a:t>, </a:t>
            </a:r>
            <a:r>
              <a:rPr lang="en-US" altLang="zh-CN" i="1" dirty="0">
                <a:solidFill>
                  <a:schemeClr val="tx1"/>
                </a:solidFill>
              </a:rPr>
              <a:t>63</a:t>
            </a:r>
            <a:r>
              <a:rPr lang="en-US" altLang="zh-CN" dirty="0">
                <a:solidFill>
                  <a:schemeClr val="tx1"/>
                </a:solidFill>
              </a:rPr>
              <a:t>(1), Article 1.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Blust, R. A. (2013). </a:t>
            </a:r>
            <a:r>
              <a:rPr lang="en-US" altLang="zh-CN" i="1" dirty="0">
                <a:solidFill>
                  <a:schemeClr val="tx1"/>
                </a:solidFill>
              </a:rPr>
              <a:t>The Austronesian languages</a:t>
            </a:r>
            <a:r>
              <a:rPr lang="en-US" altLang="zh-CN" dirty="0">
                <a:solidFill>
                  <a:schemeClr val="tx1"/>
                </a:solidFill>
              </a:rPr>
              <a:t>. Asia-Pacific Linguistics. https://openresearch-repository.anu.edu.au/handle/1885/10191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 err="1">
                <a:solidFill>
                  <a:schemeClr val="tx1"/>
                </a:solidFill>
              </a:rPr>
              <a:t>Hutasuhut</a:t>
            </a:r>
            <a:r>
              <a:rPr lang="en-US" altLang="zh-CN" dirty="0">
                <a:solidFill>
                  <a:schemeClr val="tx1"/>
                </a:solidFill>
              </a:rPr>
              <a:t>, A., Nasution, C., </a:t>
            </a:r>
            <a:r>
              <a:rPr lang="en-US" altLang="zh-CN" dirty="0" err="1">
                <a:solidFill>
                  <a:schemeClr val="tx1"/>
                </a:solidFill>
              </a:rPr>
              <a:t>Sarisrianti</a:t>
            </a:r>
            <a:r>
              <a:rPr lang="en-US" altLang="zh-CN" dirty="0">
                <a:solidFill>
                  <a:schemeClr val="tx1"/>
                </a:solidFill>
              </a:rPr>
              <a:t>, S., &amp; Hidayat, Z. (2016). </a:t>
            </a:r>
            <a:r>
              <a:rPr lang="en-US" altLang="zh-CN" i="1" dirty="0">
                <a:solidFill>
                  <a:schemeClr val="tx1"/>
                </a:solidFill>
              </a:rPr>
              <a:t>Kamus </a:t>
            </a:r>
            <a:r>
              <a:rPr lang="en-US" altLang="zh-CN" i="1" dirty="0" err="1">
                <a:solidFill>
                  <a:schemeClr val="tx1"/>
                </a:solidFill>
              </a:rPr>
              <a:t>Angkola</a:t>
            </a:r>
            <a:r>
              <a:rPr lang="en-US" altLang="zh-CN" i="1" dirty="0">
                <a:solidFill>
                  <a:schemeClr val="tx1"/>
                </a:solidFill>
              </a:rPr>
              <a:t> Mandailing-Indonesia ed. 2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Kaufman, D. A. (2009, June 22). On Austronesian *pa-, *</a:t>
            </a:r>
            <a:r>
              <a:rPr lang="en-US" altLang="zh-CN" dirty="0" err="1">
                <a:solidFill>
                  <a:schemeClr val="tx1"/>
                </a:solidFill>
              </a:rPr>
              <a:t>paR</a:t>
            </a:r>
            <a:r>
              <a:rPr lang="en-US" altLang="zh-CN" dirty="0">
                <a:solidFill>
                  <a:schemeClr val="tx1"/>
                </a:solidFill>
              </a:rPr>
              <a:t>- and *</a:t>
            </a:r>
            <a:r>
              <a:rPr lang="en-US" altLang="zh-CN" dirty="0" err="1">
                <a:solidFill>
                  <a:schemeClr val="tx1"/>
                </a:solidFill>
              </a:rPr>
              <a:t>paN</a:t>
            </a:r>
            <a:r>
              <a:rPr lang="en-US" altLang="zh-CN" dirty="0">
                <a:solidFill>
                  <a:schemeClr val="tx1"/>
                </a:solidFill>
              </a:rPr>
              <a:t>-. </a:t>
            </a:r>
            <a:r>
              <a:rPr lang="en-US" altLang="zh-CN" i="1" dirty="0">
                <a:solidFill>
                  <a:schemeClr val="tx1"/>
                </a:solidFill>
              </a:rPr>
              <a:t>Paper Presented at the Eleventh International Conference on Austronesian Linguistics (11-ICAL)</a:t>
            </a:r>
            <a:r>
              <a:rPr lang="en-US" altLang="zh-CN" dirty="0">
                <a:solidFill>
                  <a:schemeClr val="tx1"/>
                </a:solidFill>
              </a:rPr>
              <a:t>. the Eleventh International Conference on Austronesian Linguistics (11-ICAL), </a:t>
            </a:r>
            <a:r>
              <a:rPr lang="en-US" altLang="zh-CN" dirty="0" err="1">
                <a:solidFill>
                  <a:schemeClr val="tx1"/>
                </a:solidFill>
              </a:rPr>
              <a:t>Aussois</a:t>
            </a:r>
            <a:r>
              <a:rPr lang="en-US" altLang="zh-CN" dirty="0">
                <a:solidFill>
                  <a:schemeClr val="tx1"/>
                </a:solidFill>
              </a:rPr>
              <a:t>, France.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Kaufman, D. A. (2018). Inner and outer causatives in Austronesian: A diachronic perspective. </a:t>
            </a:r>
            <a:r>
              <a:rPr lang="en-US" altLang="zh-CN" i="1" dirty="0">
                <a:solidFill>
                  <a:schemeClr val="tx1"/>
                </a:solidFill>
              </a:rPr>
              <a:t>McGill Working Papers in Linguistics</a:t>
            </a:r>
            <a:r>
              <a:rPr lang="en-US" altLang="zh-CN" dirty="0">
                <a:solidFill>
                  <a:schemeClr val="tx1"/>
                </a:solidFill>
              </a:rPr>
              <a:t>, </a:t>
            </a:r>
            <a:r>
              <a:rPr lang="en-US" altLang="zh-CN" i="1" dirty="0">
                <a:solidFill>
                  <a:schemeClr val="tx1"/>
                </a:solidFill>
              </a:rPr>
              <a:t>25</a:t>
            </a:r>
            <a:r>
              <a:rPr lang="en-US" altLang="zh-CN" dirty="0">
                <a:solidFill>
                  <a:schemeClr val="tx1"/>
                </a:solidFill>
              </a:rPr>
              <a:t>(1), 201–215.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Kemmer, S. (1993). </a:t>
            </a:r>
            <a:r>
              <a:rPr lang="en-US" altLang="zh-CN" i="1" dirty="0">
                <a:solidFill>
                  <a:schemeClr val="tx1"/>
                </a:solidFill>
              </a:rPr>
              <a:t>The middle voice</a:t>
            </a:r>
            <a:r>
              <a:rPr lang="en-US" altLang="zh-CN" dirty="0">
                <a:solidFill>
                  <a:schemeClr val="tx1"/>
                </a:solidFill>
              </a:rPr>
              <a:t>. John Benjamins.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Nababan, P. W. J. (1981). </a:t>
            </a:r>
            <a:r>
              <a:rPr lang="en-US" altLang="zh-CN" i="1" dirty="0">
                <a:solidFill>
                  <a:schemeClr val="tx1"/>
                </a:solidFill>
              </a:rPr>
              <a:t>A grammar of Toba-Batak</a:t>
            </a:r>
            <a:r>
              <a:rPr lang="en-US" altLang="zh-CN" dirty="0">
                <a:solidFill>
                  <a:schemeClr val="tx1"/>
                </a:solidFill>
              </a:rPr>
              <a:t>. Dept. of Linguistics, Research School of Pacific Studies, The Australian …. (Original work published 1958–1966)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 err="1">
                <a:solidFill>
                  <a:schemeClr val="tx1"/>
                </a:solidFill>
              </a:rPr>
              <a:t>Nothofer</a:t>
            </a:r>
            <a:r>
              <a:rPr lang="en-US" altLang="zh-CN" dirty="0">
                <a:solidFill>
                  <a:schemeClr val="tx1"/>
                </a:solidFill>
              </a:rPr>
              <a:t>, B. (1986). The Barrier island languages in the Austronesian language family. In P. Geraghty, L. Carrington, &amp; S. A. Wurm (Eds.), </a:t>
            </a:r>
            <a:r>
              <a:rPr lang="en-US" altLang="zh-CN" i="1" dirty="0">
                <a:solidFill>
                  <a:schemeClr val="tx1"/>
                </a:solidFill>
              </a:rPr>
              <a:t>Focal II: Papers from the fourth international conference on Austronesian linguistics</a:t>
            </a:r>
            <a:r>
              <a:rPr lang="en-US" altLang="zh-CN" dirty="0">
                <a:solidFill>
                  <a:schemeClr val="tx1"/>
                </a:solidFill>
              </a:rPr>
              <a:t> (pp. 435–490). Pacific Linguistics. https://doi.org/10.15144/PL-C94.87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Percival, W. K. (1981). </a:t>
            </a:r>
            <a:r>
              <a:rPr lang="en-US" altLang="zh-CN" i="1" dirty="0">
                <a:solidFill>
                  <a:schemeClr val="tx1"/>
                </a:solidFill>
              </a:rPr>
              <a:t>A grammar of the </a:t>
            </a:r>
            <a:r>
              <a:rPr lang="en-US" altLang="zh-CN" i="1" dirty="0" err="1">
                <a:solidFill>
                  <a:schemeClr val="tx1"/>
                </a:solidFill>
              </a:rPr>
              <a:t>urbanised</a:t>
            </a:r>
            <a:r>
              <a:rPr lang="en-US" altLang="zh-CN" i="1" dirty="0">
                <a:solidFill>
                  <a:schemeClr val="tx1"/>
                </a:solidFill>
              </a:rPr>
              <a:t> Toba-Batak of Medan</a:t>
            </a:r>
            <a:r>
              <a:rPr lang="en-US" altLang="zh-CN" dirty="0">
                <a:solidFill>
                  <a:schemeClr val="tx1"/>
                </a:solidFill>
              </a:rPr>
              <a:t>. Dept. of Linguistics, Research School of Pacific Studies, The Australian …. (Original work published 1964)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Ross, M. (2015). Reconstructing proto Austronesian verb classes. </a:t>
            </a:r>
            <a:r>
              <a:rPr lang="en-US" altLang="zh-CN" i="1" dirty="0">
                <a:solidFill>
                  <a:schemeClr val="tx1"/>
                </a:solidFill>
              </a:rPr>
              <a:t>Language and Linguistics</a:t>
            </a:r>
            <a:r>
              <a:rPr lang="en-US" altLang="zh-CN" dirty="0">
                <a:solidFill>
                  <a:schemeClr val="tx1"/>
                </a:solidFill>
              </a:rPr>
              <a:t>, </a:t>
            </a:r>
            <a:r>
              <a:rPr lang="en-US" altLang="zh-CN" i="1" dirty="0">
                <a:solidFill>
                  <a:schemeClr val="tx1"/>
                </a:solidFill>
              </a:rPr>
              <a:t>16</a:t>
            </a:r>
            <a:r>
              <a:rPr lang="en-US" altLang="zh-CN" dirty="0">
                <a:solidFill>
                  <a:schemeClr val="tx1"/>
                </a:solidFill>
              </a:rPr>
              <a:t>(3), 279–345.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Smith, A. D. (2017). The Western Malayo-Polynesian problem. </a:t>
            </a:r>
            <a:r>
              <a:rPr lang="en-US" altLang="zh-CN" i="1" dirty="0">
                <a:solidFill>
                  <a:schemeClr val="tx1"/>
                </a:solidFill>
              </a:rPr>
              <a:t>Oceanic Linguistics</a:t>
            </a:r>
            <a:r>
              <a:rPr lang="en-US" altLang="zh-CN" dirty="0">
                <a:solidFill>
                  <a:schemeClr val="tx1"/>
                </a:solidFill>
              </a:rPr>
              <a:t>, 435–490.</a:t>
            </a:r>
            <a:endParaRPr lang="zh-CN" altLang="zh-CN" dirty="0">
              <a:solidFill>
                <a:schemeClr val="tx1"/>
              </a:solidFill>
            </a:endParaRPr>
          </a:p>
          <a:p>
            <a:pPr marL="252000" indent="-457200"/>
            <a:r>
              <a:rPr lang="en-US" altLang="zh-CN" dirty="0">
                <a:solidFill>
                  <a:schemeClr val="tx1"/>
                </a:solidFill>
              </a:rPr>
              <a:t>Van der Tuuk, H. N. (1971). </a:t>
            </a:r>
            <a:r>
              <a:rPr lang="en-US" altLang="zh-CN" i="1" dirty="0">
                <a:solidFill>
                  <a:schemeClr val="tx1"/>
                </a:solidFill>
              </a:rPr>
              <a:t>A Grammar of Toba Batak</a:t>
            </a:r>
            <a:r>
              <a:rPr lang="en-US" altLang="zh-CN" dirty="0">
                <a:solidFill>
                  <a:schemeClr val="tx1"/>
                </a:solidFill>
              </a:rPr>
              <a:t> (J. Scott-</a:t>
            </a:r>
            <a:r>
              <a:rPr lang="en-US" altLang="zh-CN" dirty="0" err="1">
                <a:solidFill>
                  <a:schemeClr val="tx1"/>
                </a:solidFill>
              </a:rPr>
              <a:t>Kemball</a:t>
            </a:r>
            <a:r>
              <a:rPr lang="en-US" altLang="zh-CN" dirty="0">
                <a:solidFill>
                  <a:schemeClr val="tx1"/>
                </a:solidFill>
              </a:rPr>
              <a:t>, Trans.). Springer. (Original work published 1864–1867)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AA10C-B244-50B0-0745-30D42D463D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382581-0C41-5CD0-C41C-8BCF12AD6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047973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A90FC-570A-D4A6-1861-BBAB39A32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Thank you all!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676EA-6B2E-9F47-F2B9-D625AFE81E03}"/>
              </a:ext>
            </a:extLst>
          </p:cNvPr>
          <p:cNvSpPr txBox="1"/>
          <p:nvPr/>
        </p:nvSpPr>
        <p:spPr>
          <a:xfrm>
            <a:off x="4572000" y="2196000"/>
            <a:ext cx="424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yuchen.li@anu.edu.au</a:t>
            </a:r>
          </a:p>
        </p:txBody>
      </p:sp>
    </p:spTree>
    <p:extLst>
      <p:ext uri="{BB962C8B-B14F-4D97-AF65-F5344CB8AC3E}">
        <p14:creationId xmlns:p14="http://schemas.microsoft.com/office/powerpoint/2010/main" val="198465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5E3EFB-07D0-766F-1A9D-900FA2693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>
              <a:defRPr/>
            </a:pP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An ‘</a:t>
            </a:r>
            <a:r>
              <a:rPr kumimoji="0" lang="en-AU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Austronesianist</a:t>
            </a: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’ talk with </a:t>
            </a:r>
            <a:r>
              <a:rPr lang="en-AU" altLang="zh-CN" sz="1600" dirty="0">
                <a:solidFill>
                  <a:prstClr val="black"/>
                </a:solidFill>
              </a:rPr>
              <a:t>some ‘</a:t>
            </a:r>
            <a:r>
              <a:rPr lang="en-AU" altLang="zh-CN" sz="1600" dirty="0" err="1">
                <a:solidFill>
                  <a:prstClr val="black"/>
                </a:solidFill>
              </a:rPr>
              <a:t>Austronesianist</a:t>
            </a:r>
            <a:r>
              <a:rPr lang="en-AU" altLang="zh-CN" sz="1600" dirty="0">
                <a:solidFill>
                  <a:prstClr val="black"/>
                </a:solidFill>
              </a:rPr>
              <a:t>’ jargons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PAn: Proto-Austronesian (Formosan + Malayo-Polynesian)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PMP: Proto-Malayo-Polynesian (Sumatran + Others)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Mandailing: A</a:t>
            </a: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 Sumatran language</a:t>
            </a: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 with </a:t>
            </a:r>
            <a:r>
              <a:rPr kumimoji="0" lang="en-AU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symmetrical voice</a:t>
            </a:r>
            <a:endParaRPr kumimoji="0" lang="en-AU" altLang="zh-C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lvl="0">
              <a:defRPr/>
            </a:pPr>
            <a:r>
              <a:rPr lang="en-AU" altLang="zh-CN" sz="1600" noProof="0" dirty="0">
                <a:solidFill>
                  <a:prstClr val="black"/>
                </a:solidFill>
                <a:latin typeface="Public Sans"/>
              </a:rPr>
              <a:t>Actor voice (Austronesian)/Active voice (e.g. English):</a:t>
            </a:r>
          </a:p>
          <a:p>
            <a:pPr lvl="0">
              <a:defRPr/>
            </a:pPr>
            <a:r>
              <a:rPr kumimoji="0" lang="en-AU" altLang="zh-CN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	</a:t>
            </a: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A	AV	P</a:t>
            </a:r>
          </a:p>
          <a:p>
            <a:pPr lvl="0">
              <a:defRPr/>
            </a:pPr>
            <a:r>
              <a:rPr kumimoji="0" lang="en-AU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	Subj	Verb	Obj</a:t>
            </a:r>
          </a:p>
          <a:p>
            <a:pPr lvl="0"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Passive voice (e.g. English):</a:t>
            </a:r>
          </a:p>
          <a:p>
            <a:pPr lvl="0">
              <a:defRPr/>
            </a:pPr>
            <a:r>
              <a:rPr kumimoji="0" lang="en-AU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	</a:t>
            </a: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P</a:t>
            </a:r>
            <a:r>
              <a:rPr kumimoji="0" lang="en-AU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	PV	(A)</a:t>
            </a:r>
          </a:p>
          <a:p>
            <a:pPr lvl="0"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	Subj	Verb	Oblique</a:t>
            </a:r>
            <a:r>
              <a:rPr kumimoji="0" lang="en-AU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	</a:t>
            </a:r>
          </a:p>
          <a:p>
            <a:pPr lvl="0"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Undergoer voice (Austronesian):</a:t>
            </a:r>
          </a:p>
          <a:p>
            <a:pPr lvl="0">
              <a:defRPr/>
            </a:pPr>
            <a:r>
              <a:rPr kumimoji="0" lang="en-AU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	</a:t>
            </a: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P	UV	A</a:t>
            </a:r>
          </a:p>
          <a:p>
            <a:pPr lvl="0">
              <a:defRPr/>
            </a:pPr>
            <a:r>
              <a:rPr kumimoji="0" lang="en-AU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	</a:t>
            </a: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Subj	Verb	Obj	-&gt; No valency change!</a:t>
            </a:r>
            <a:endParaRPr kumimoji="0" lang="en-AU" altLang="zh-C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D3758-24B4-F89D-67BD-9E37499E7A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013EE-16AD-CB64-F944-62FD03178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Before We Start…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C3BBF8-3E6C-27CF-3A8B-AEDFFF4F6693}"/>
              </a:ext>
            </a:extLst>
          </p:cNvPr>
          <p:cNvGrpSpPr/>
          <p:nvPr/>
        </p:nvGrpSpPr>
        <p:grpSpPr>
          <a:xfrm>
            <a:off x="278499" y="1428213"/>
            <a:ext cx="2565351" cy="3009310"/>
            <a:chOff x="201212" y="1268858"/>
            <a:chExt cx="3308399" cy="37579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F9E4E7-D581-D3BB-5884-9470147E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2" y="1268858"/>
              <a:ext cx="3308399" cy="333518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16D052-A0D1-7220-82B2-CEB2D6849F6D}"/>
                </a:ext>
              </a:extLst>
            </p:cNvPr>
            <p:cNvSpPr/>
            <p:nvPr/>
          </p:nvSpPr>
          <p:spPr>
            <a:xfrm rot="18860895">
              <a:off x="1806000" y="2931684"/>
              <a:ext cx="1758640" cy="100979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C3E774-8F0D-22C1-3A66-C4AA434DACC8}"/>
                </a:ext>
              </a:extLst>
            </p:cNvPr>
            <p:cNvSpPr txBox="1"/>
            <p:nvPr/>
          </p:nvSpPr>
          <p:spPr>
            <a:xfrm>
              <a:off x="344755" y="4604045"/>
              <a:ext cx="3164856" cy="422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spcAft>
                  <a:spcPts val="600"/>
                </a:spcAft>
              </a:pPr>
              <a:r>
                <a:rPr lang="en-AU" sz="800" dirty="0">
                  <a:solidFill>
                    <a:srgbClr val="BE830E"/>
                  </a:solidFill>
                  <a:latin typeface="Public Sans"/>
                  <a:cs typeface="Arial" pitchFamily="34" charset="0"/>
                </a:rPr>
                <a:t>Retrieved from https://www.muturzikin.com/cartesasiesudest/9.htm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80B47-1AE3-A0B7-D583-C793DB94B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4" y="1738563"/>
            <a:ext cx="2936671" cy="2202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996AE4-EE7A-477C-E960-904E2E6D9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8" y="1227165"/>
            <a:ext cx="2565351" cy="34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EF318-E353-B74E-6423-7AAA94AE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AU" sz="1400" i="1" dirty="0">
                <a:solidFill>
                  <a:schemeClr val="tx1"/>
                </a:solidFill>
                <a:latin typeface="+mn-lt"/>
              </a:rPr>
              <a:t>*&lt;um&gt;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AU" sz="1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Proto-Austronesian (PAn)</a:t>
            </a:r>
            <a:r>
              <a:rPr lang="en-AU" altLang="zh-CN" sz="1400" dirty="0">
                <a:solidFill>
                  <a:schemeClr val="tx1"/>
                </a:solidFill>
                <a:latin typeface="+mn-lt"/>
              </a:rPr>
              <a:t> ‘</a:t>
            </a:r>
            <a:r>
              <a:rPr lang="en-AU" altLang="zh-CN" sz="1400" b="1" dirty="0">
                <a:solidFill>
                  <a:schemeClr val="tx1"/>
                </a:solidFill>
                <a:latin typeface="+mn-lt"/>
              </a:rPr>
              <a:t>actor voice</a:t>
            </a:r>
            <a:r>
              <a:rPr lang="en-AU" altLang="zh-CN" sz="1400" dirty="0">
                <a:solidFill>
                  <a:schemeClr val="tx1"/>
                </a:solidFill>
                <a:latin typeface="+mn-lt"/>
              </a:rPr>
              <a:t>’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1200" dirty="0">
                <a:latin typeface="+mn-lt"/>
              </a:rPr>
              <a:t>(Blust, 2013, pp. 383-385)</a:t>
            </a:r>
            <a:endParaRPr lang="en-AU" sz="1400" dirty="0">
              <a:latin typeface="+mn-lt"/>
            </a:endParaRPr>
          </a:p>
          <a:p>
            <a:r>
              <a:rPr lang="en-AU" sz="1400" dirty="0">
                <a:solidFill>
                  <a:schemeClr val="tx1"/>
                </a:solidFill>
                <a:latin typeface="+mn-lt"/>
              </a:rPr>
              <a:t>Almost always</a:t>
            </a:r>
            <a:r>
              <a:rPr lang="en-AU" sz="1400" b="1" dirty="0">
                <a:solidFill>
                  <a:schemeClr val="tx1"/>
                </a:solidFill>
                <a:latin typeface="+mn-lt"/>
              </a:rPr>
              <a:t> intransitive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 in PAn reconstructions, e.g.</a:t>
            </a:r>
          </a:p>
          <a:p>
            <a:r>
              <a:rPr lang="en-AU" sz="1100" i="1" dirty="0">
                <a:solidFill>
                  <a:schemeClr val="tx1"/>
                </a:solidFill>
                <a:latin typeface="+mn-lt"/>
              </a:rPr>
              <a:t>	*C&lt;um&gt;</a:t>
            </a:r>
            <a:r>
              <a:rPr lang="en-AU" sz="1100" i="1" dirty="0" err="1">
                <a:solidFill>
                  <a:schemeClr val="tx1"/>
                </a:solidFill>
                <a:latin typeface="+mn-lt"/>
              </a:rPr>
              <a:t>aŋis</a:t>
            </a:r>
            <a:r>
              <a:rPr lang="en-AU" sz="11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1100" dirty="0">
                <a:solidFill>
                  <a:schemeClr val="tx1"/>
                </a:solidFill>
                <a:latin typeface="+mn-lt"/>
              </a:rPr>
              <a:t>‘to weep, cry’	</a:t>
            </a:r>
            <a:r>
              <a:rPr lang="en-AU" sz="1100" i="1" dirty="0">
                <a:solidFill>
                  <a:schemeClr val="tx1"/>
                </a:solidFill>
                <a:latin typeface="+mn-lt"/>
              </a:rPr>
              <a:t>*k&lt;um&gt;</a:t>
            </a:r>
            <a:r>
              <a:rPr lang="en-AU" sz="1100" i="1" dirty="0" err="1">
                <a:solidFill>
                  <a:schemeClr val="tx1"/>
                </a:solidFill>
                <a:latin typeface="+mn-lt"/>
              </a:rPr>
              <a:t>aen</a:t>
            </a:r>
            <a:r>
              <a:rPr lang="en-AU" sz="11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1100" dirty="0">
                <a:solidFill>
                  <a:schemeClr val="tx1"/>
                </a:solidFill>
                <a:latin typeface="+mn-lt"/>
              </a:rPr>
              <a:t>‘to eat’</a:t>
            </a:r>
          </a:p>
          <a:p>
            <a:r>
              <a:rPr lang="en-AU" sz="11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AU" sz="1100" i="1" dirty="0">
                <a:solidFill>
                  <a:schemeClr val="tx1"/>
                </a:solidFill>
                <a:latin typeface="+mn-lt"/>
              </a:rPr>
              <a:t>*N&lt;um&gt;</a:t>
            </a:r>
            <a:r>
              <a:rPr lang="en-AU" sz="1100" i="1" dirty="0" err="1">
                <a:solidFill>
                  <a:schemeClr val="tx1"/>
                </a:solidFill>
                <a:latin typeface="+mn-lt"/>
              </a:rPr>
              <a:t>aŋuy</a:t>
            </a:r>
            <a:r>
              <a:rPr lang="en-AU" sz="11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1100" dirty="0">
                <a:solidFill>
                  <a:schemeClr val="tx1"/>
                </a:solidFill>
                <a:latin typeface="+mn-lt"/>
              </a:rPr>
              <a:t>‘to swim’		</a:t>
            </a:r>
            <a:r>
              <a:rPr lang="en-AU" sz="1100" i="1" dirty="0">
                <a:solidFill>
                  <a:schemeClr val="tx1"/>
                </a:solidFill>
                <a:latin typeface="+mn-lt"/>
              </a:rPr>
              <a:t>*q&lt;um&gt;</a:t>
            </a:r>
            <a:r>
              <a:rPr lang="en-AU" sz="1100" i="1" dirty="0" err="1">
                <a:solidFill>
                  <a:schemeClr val="tx1"/>
                </a:solidFill>
                <a:latin typeface="+mn-lt"/>
              </a:rPr>
              <a:t>uzan</a:t>
            </a:r>
            <a:r>
              <a:rPr lang="en-AU" sz="11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1100" dirty="0">
                <a:solidFill>
                  <a:schemeClr val="tx1"/>
                </a:solidFill>
                <a:latin typeface="+mn-lt"/>
              </a:rPr>
              <a:t>‘to rain’</a:t>
            </a:r>
          </a:p>
          <a:p>
            <a:r>
              <a:rPr lang="en-AU" sz="1400" dirty="0">
                <a:solidFill>
                  <a:schemeClr val="tx1"/>
                </a:solidFill>
                <a:latin typeface="+mn-lt"/>
              </a:rPr>
              <a:t>Reflexes of </a:t>
            </a:r>
            <a:r>
              <a:rPr lang="en-AU" sz="1400" i="1" dirty="0">
                <a:solidFill>
                  <a:schemeClr val="tx1"/>
                </a:solidFill>
                <a:latin typeface="+mn-lt"/>
              </a:rPr>
              <a:t>*&lt;um&gt; 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in modern Austronesian languages:</a:t>
            </a:r>
          </a:p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In Formosan and some Philippine-type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They do ‘nearly all of the work of marking actor voice’</a:t>
            </a:r>
          </a:p>
          <a:p>
            <a:r>
              <a:rPr lang="en-AU" sz="1400" dirty="0">
                <a:solidFill>
                  <a:schemeClr val="tx1"/>
                </a:solidFill>
                <a:latin typeface="+mn-lt"/>
              </a:rPr>
              <a:t>In some other </a:t>
            </a:r>
            <a:r>
              <a:rPr lang="en-AU" altLang="zh-CN" sz="1400" dirty="0">
                <a:solidFill>
                  <a:schemeClr val="tx1"/>
                </a:solidFill>
              </a:rPr>
              <a:t>extra-Formosan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 Philippine-type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i="1" dirty="0">
                <a:solidFill>
                  <a:schemeClr val="tx1"/>
                </a:solidFill>
                <a:latin typeface="+mn-lt"/>
              </a:rPr>
              <a:t>*&lt;um&gt; 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&amp; PMP </a:t>
            </a:r>
            <a:r>
              <a:rPr lang="en-AU" sz="1400" i="1" dirty="0">
                <a:solidFill>
                  <a:schemeClr val="tx1"/>
                </a:solidFill>
                <a:latin typeface="+mn-lt"/>
              </a:rPr>
              <a:t>*</a:t>
            </a:r>
            <a:r>
              <a:rPr lang="en-AU" sz="1400" i="1" dirty="0" err="1">
                <a:solidFill>
                  <a:schemeClr val="tx1"/>
                </a:solidFill>
                <a:latin typeface="+mn-lt"/>
              </a:rPr>
              <a:t>maN</a:t>
            </a:r>
            <a:r>
              <a:rPr lang="en-AU" sz="1400" i="1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reflexes</a:t>
            </a:r>
            <a:r>
              <a:rPr lang="en-AU" sz="1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1400" dirty="0">
                <a:solidFill>
                  <a:schemeClr val="tx1"/>
                </a:solidFill>
                <a:latin typeface="+mn-lt"/>
              </a:rPr>
              <a:t>share the AV functions,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e.g.</a:t>
            </a:r>
          </a:p>
          <a:p>
            <a:pPr marL="375750" lvl="2" indent="-285750"/>
            <a:r>
              <a:rPr lang="en-US" sz="1100" dirty="0" err="1">
                <a:solidFill>
                  <a:schemeClr val="tx1"/>
                </a:solidFill>
                <a:latin typeface="+mn-lt"/>
              </a:rPr>
              <a:t>Kelabit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n-</a:t>
            </a:r>
            <a:r>
              <a:rPr lang="en-US" sz="1100" i="1" dirty="0" err="1">
                <a:solidFill>
                  <a:schemeClr val="tx1"/>
                </a:solidFill>
                <a:latin typeface="+mn-lt"/>
              </a:rPr>
              <a:t>urun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‘to lower something’ vs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t&lt;</a:t>
            </a:r>
            <a:r>
              <a:rPr lang="en-US" sz="1100" i="1" dirty="0" err="1">
                <a:solidFill>
                  <a:schemeClr val="tx1"/>
                </a:solidFill>
                <a:latin typeface="+mn-lt"/>
              </a:rPr>
              <a:t>əm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&gt;</a:t>
            </a:r>
            <a:r>
              <a:rPr lang="en-US" sz="1100" i="1" dirty="0" err="1">
                <a:solidFill>
                  <a:schemeClr val="tx1"/>
                </a:solidFill>
                <a:latin typeface="+mn-lt"/>
              </a:rPr>
              <a:t>urun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‘to descend’ (different transitivity)</a:t>
            </a:r>
          </a:p>
          <a:p>
            <a:pPr marL="375750" lvl="2" indent="-285750"/>
            <a:r>
              <a:rPr lang="en-US" sz="1100" dirty="0">
                <a:solidFill>
                  <a:schemeClr val="tx1"/>
                </a:solidFill>
                <a:latin typeface="+mn-lt"/>
              </a:rPr>
              <a:t>Malagasy: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man-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in most verbs vs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&lt;om&gt;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in e.g.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h&lt;om&gt;ana 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‘to eat’ (different productivity)</a:t>
            </a:r>
          </a:p>
          <a:p>
            <a:pPr lvl="0"/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In many other Western Malayo-Polynesian languages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altLang="zh-CN" sz="1400" i="1" dirty="0">
                <a:solidFill>
                  <a:schemeClr val="tx1"/>
                </a:solidFill>
              </a:rPr>
              <a:t>*&lt;um&gt; </a:t>
            </a:r>
            <a:r>
              <a:rPr lang="en-AU" altLang="zh-CN" sz="1400" dirty="0">
                <a:solidFill>
                  <a:schemeClr val="tx1"/>
                </a:solidFill>
              </a:rPr>
              <a:t>reflexes </a:t>
            </a:r>
            <a:r>
              <a:rPr lang="en-AU" altLang="zh-CN" sz="1400" dirty="0">
                <a:solidFill>
                  <a:prstClr val="black"/>
                </a:solidFill>
                <a:latin typeface="Public Sans Light"/>
              </a:rPr>
              <a:t>are less like ‘voice markers’, e.g. </a:t>
            </a:r>
          </a:p>
          <a:p>
            <a:pPr marL="375750" lvl="2" indent="-285750"/>
            <a:r>
              <a:rPr lang="en-US" altLang="zh-CN" sz="1200" dirty="0">
                <a:solidFill>
                  <a:prstClr val="black"/>
                </a:solidFill>
                <a:latin typeface="Public Sans Light"/>
              </a:rPr>
              <a:t>Tindal Dusun: </a:t>
            </a:r>
            <a:r>
              <a:rPr lang="en-US" altLang="zh-CN" sz="1200" i="1" dirty="0" err="1">
                <a:solidFill>
                  <a:prstClr val="black"/>
                </a:solidFill>
                <a:latin typeface="Public Sans Light"/>
              </a:rPr>
              <a:t>gayo</a:t>
            </a:r>
            <a:r>
              <a:rPr lang="en-US" altLang="zh-CN" sz="1200" dirty="0">
                <a:solidFill>
                  <a:prstClr val="black"/>
                </a:solidFill>
                <a:latin typeface="Public Sans Light"/>
              </a:rPr>
              <a:t> ‘big’ vs </a:t>
            </a:r>
            <a:r>
              <a:rPr lang="en-US" altLang="zh-CN" sz="1200" i="1" dirty="0">
                <a:solidFill>
                  <a:prstClr val="black"/>
                </a:solidFill>
                <a:latin typeface="Public Sans Light"/>
              </a:rPr>
              <a:t>g&lt;um&gt;</a:t>
            </a:r>
            <a:r>
              <a:rPr lang="en-US" altLang="zh-CN" sz="1200" i="1" dirty="0" err="1">
                <a:solidFill>
                  <a:prstClr val="black"/>
                </a:solidFill>
                <a:latin typeface="Public Sans Light"/>
              </a:rPr>
              <a:t>ayo</a:t>
            </a:r>
            <a:r>
              <a:rPr lang="en-US" altLang="zh-CN" sz="12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Public Sans Light"/>
              </a:rPr>
              <a:t>‘to become big(ger)’ (inchoative)</a:t>
            </a:r>
          </a:p>
          <a:p>
            <a:pPr marL="375750" lvl="2" indent="-285750"/>
            <a:r>
              <a:rPr lang="en-US" altLang="zh-CN" sz="1200" dirty="0">
                <a:solidFill>
                  <a:prstClr val="black"/>
                </a:solidFill>
                <a:latin typeface="Public Sans Light"/>
              </a:rPr>
              <a:t>Malay: </a:t>
            </a:r>
            <a:r>
              <a:rPr lang="en-US" altLang="zh-CN" sz="1200" i="1" dirty="0" err="1">
                <a:solidFill>
                  <a:prstClr val="black"/>
                </a:solidFill>
                <a:latin typeface="Public Sans Light"/>
              </a:rPr>
              <a:t>guruh</a:t>
            </a:r>
            <a:r>
              <a:rPr lang="en-US" altLang="zh-CN" sz="1200" dirty="0">
                <a:solidFill>
                  <a:prstClr val="black"/>
                </a:solidFill>
                <a:latin typeface="Public Sans Light"/>
              </a:rPr>
              <a:t> ‘thunder’ vs </a:t>
            </a:r>
            <a:r>
              <a:rPr lang="en-US" altLang="zh-CN" sz="1200" i="1" dirty="0">
                <a:solidFill>
                  <a:prstClr val="black"/>
                </a:solidFill>
                <a:latin typeface="Public Sans Light"/>
              </a:rPr>
              <a:t>g&lt;</a:t>
            </a:r>
            <a:r>
              <a:rPr lang="en-US" altLang="zh-CN" sz="1200" i="1" dirty="0" err="1">
                <a:solidFill>
                  <a:prstClr val="black"/>
                </a:solidFill>
                <a:latin typeface="Public Sans Light"/>
              </a:rPr>
              <a:t>əm</a:t>
            </a:r>
            <a:r>
              <a:rPr lang="en-US" altLang="zh-CN" sz="1200" i="1" dirty="0">
                <a:solidFill>
                  <a:prstClr val="black"/>
                </a:solidFill>
                <a:latin typeface="Public Sans Light"/>
              </a:rPr>
              <a:t>&gt;</a:t>
            </a:r>
            <a:r>
              <a:rPr lang="en-US" altLang="zh-CN" sz="1200" i="1" dirty="0" err="1">
                <a:solidFill>
                  <a:prstClr val="black"/>
                </a:solidFill>
                <a:latin typeface="Public Sans Light"/>
              </a:rPr>
              <a:t>uruh</a:t>
            </a:r>
            <a:r>
              <a:rPr lang="en-US" altLang="zh-CN" sz="1200" i="1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Public Sans Light"/>
              </a:rPr>
              <a:t>‘to rumble, of thunder’ </a:t>
            </a:r>
            <a:r>
              <a:rPr lang="en-AU" sz="1200" noProof="0" dirty="0">
                <a:solidFill>
                  <a:prstClr val="black"/>
                </a:solidFill>
                <a:latin typeface="Public Sans Light"/>
              </a:rPr>
              <a:t>(semi-fossilised)</a:t>
            </a: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endParaRPr lang="en-A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58B97-4BBF-4F8E-3AFF-9FAF7A978E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7D682F-2DF7-9686-59E5-89FECC1D8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i="1" dirty="0"/>
              <a:t>*&lt;um&gt;</a:t>
            </a:r>
            <a:r>
              <a:rPr lang="en-AU" dirty="0"/>
              <a:t> and Reflexes in Austronesian Languages</a:t>
            </a:r>
          </a:p>
        </p:txBody>
      </p:sp>
    </p:spTree>
    <p:extLst>
      <p:ext uri="{BB962C8B-B14F-4D97-AF65-F5344CB8AC3E}">
        <p14:creationId xmlns:p14="http://schemas.microsoft.com/office/powerpoint/2010/main" val="8711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76C9F-8BB1-27C0-8FA2-A4CE3510F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09D6E-1126-A25B-8656-D21D5D73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 brief synchronic description of morphemes consisting of PAn </a:t>
            </a:r>
            <a:r>
              <a:rPr kumimoji="0" lang="en-AU" altLang="zh-CN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*&lt;um&gt; </a:t>
            </a: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reflexes in Mandailing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A brief summary of the historical development of PAn </a:t>
            </a:r>
            <a:r>
              <a:rPr kumimoji="0" lang="en-AU" altLang="zh-CN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*&lt;um&gt; </a:t>
            </a: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into Mandailing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Two research questions: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Which function(s) of PAn </a:t>
            </a:r>
            <a:r>
              <a:rPr kumimoji="0" lang="en-AU" altLang="zh-CN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*&lt;um&gt; </a:t>
            </a: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is/are retained in Mandailing?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Which function(s) of PAn </a:t>
            </a:r>
            <a:r>
              <a:rPr kumimoji="0" lang="en-AU" altLang="zh-CN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*&lt;um&gt; </a:t>
            </a:r>
            <a:r>
              <a:rPr lang="en-AU" altLang="zh-CN" sz="1600" dirty="0">
                <a:solidFill>
                  <a:prstClr val="black"/>
                </a:solidFill>
                <a:latin typeface="Public Sans"/>
              </a:rPr>
              <a:t>has/have </a:t>
            </a:r>
            <a:r>
              <a:rPr kumimoji="0" lang="en-AU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changed in Mandailing and how?</a:t>
            </a:r>
          </a:p>
          <a:p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5BF2B-5739-3F82-08D3-9DD9AA39AE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1C87C5-DEA6-DFC4-7AD1-4AFED3994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092B45-2ECA-DE4C-B95E-D7DD45E77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57996"/>
              </p:ext>
            </p:extLst>
          </p:nvPr>
        </p:nvGraphicFramePr>
        <p:xfrm>
          <a:off x="4084750" y="1411971"/>
          <a:ext cx="3746499" cy="196405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5720">
                  <a:extLst>
                    <a:ext uri="{9D8B030D-6E8A-4147-A177-3AD203B41FA5}">
                      <a16:colId xmlns:a16="http://schemas.microsoft.com/office/drawing/2014/main" val="253691814"/>
                    </a:ext>
                  </a:extLst>
                </a:gridCol>
                <a:gridCol w="648249">
                  <a:extLst>
                    <a:ext uri="{9D8B030D-6E8A-4147-A177-3AD203B41FA5}">
                      <a16:colId xmlns:a16="http://schemas.microsoft.com/office/drawing/2014/main" val="139634505"/>
                    </a:ext>
                  </a:extLst>
                </a:gridCol>
                <a:gridCol w="543386">
                  <a:extLst>
                    <a:ext uri="{9D8B030D-6E8A-4147-A177-3AD203B41FA5}">
                      <a16:colId xmlns:a16="http://schemas.microsoft.com/office/drawing/2014/main" val="1696791463"/>
                    </a:ext>
                  </a:extLst>
                </a:gridCol>
                <a:gridCol w="648249">
                  <a:extLst>
                    <a:ext uri="{9D8B030D-6E8A-4147-A177-3AD203B41FA5}">
                      <a16:colId xmlns:a16="http://schemas.microsoft.com/office/drawing/2014/main" val="1453917959"/>
                    </a:ext>
                  </a:extLst>
                </a:gridCol>
                <a:gridCol w="667315">
                  <a:extLst>
                    <a:ext uri="{9D8B030D-6E8A-4147-A177-3AD203B41FA5}">
                      <a16:colId xmlns:a16="http://schemas.microsoft.com/office/drawing/2014/main" val="2310917496"/>
                    </a:ext>
                  </a:extLst>
                </a:gridCol>
                <a:gridCol w="743580">
                  <a:extLst>
                    <a:ext uri="{9D8B030D-6E8A-4147-A177-3AD203B41FA5}">
                      <a16:colId xmlns:a16="http://schemas.microsoft.com/office/drawing/2014/main" val="2628866442"/>
                    </a:ext>
                  </a:extLst>
                </a:gridCol>
              </a:tblGrid>
              <a:tr h="17653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PAn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PMP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>
                          <a:effectLst/>
                        </a:rPr>
                        <a:t>Mandailing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1758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b="1" u="none" strike="noStrike" dirty="0">
                          <a:effectLst/>
                        </a:rPr>
                        <a:t>Form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b="1" u="none" strike="noStrike" dirty="0">
                          <a:effectLst/>
                        </a:rPr>
                        <a:t>Function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b="1" u="none" strike="noStrike" dirty="0">
                          <a:effectLst/>
                        </a:rPr>
                        <a:t>Form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b="1" u="none" strike="noStrike" dirty="0">
                          <a:effectLst/>
                        </a:rPr>
                        <a:t>Function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b="1" u="none" strike="noStrike" dirty="0">
                          <a:effectLst/>
                        </a:rPr>
                        <a:t>Form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b="1" u="none" strike="noStrike" dirty="0">
                          <a:effectLst/>
                        </a:rPr>
                        <a:t>Function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44501605"/>
                  </a:ext>
                </a:extLst>
              </a:tr>
              <a:tr h="17145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>
                          <a:effectLst/>
                        </a:rPr>
                        <a:t>*&lt;um&gt;</a:t>
                      </a:r>
                      <a:endParaRPr lang="en-A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>
                          <a:effectLst/>
                        </a:rPr>
                        <a:t>AV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 dirty="0">
                          <a:effectLst/>
                        </a:rPr>
                        <a:t>*&lt;um&gt;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AV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>
                          <a:effectLst/>
                        </a:rPr>
                        <a:t>&lt;um&gt;</a:t>
                      </a:r>
                      <a:endParaRPr lang="en-A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intransitive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3903438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 dirty="0">
                          <a:effectLst/>
                        </a:rPr>
                        <a:t>ma-</a:t>
                      </a:r>
                      <a:r>
                        <a:rPr lang="en-AU" sz="1200" i="1" u="none" strike="noStrike" baseline="30000" dirty="0">
                          <a:effectLst/>
                        </a:rPr>
                        <a:t>1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inchoative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88021090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>
                          <a:effectLst/>
                        </a:rPr>
                        <a:t>m-</a:t>
                      </a:r>
                      <a:endParaRPr lang="en-A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intransitive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06811053"/>
                  </a:ext>
                </a:extLst>
              </a:tr>
              <a:tr h="219075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>
                          <a:effectLst/>
                        </a:rPr>
                        <a:t>*ma-</a:t>
                      </a:r>
                      <a:r>
                        <a:rPr lang="en-AU" sz="1200" i="1" u="none" strike="noStrike" baseline="30000">
                          <a:effectLst/>
                        </a:rPr>
                        <a:t>1</a:t>
                      </a:r>
                      <a:endParaRPr lang="en-A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>
                          <a:effectLst/>
                        </a:rPr>
                        <a:t>DYN.int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>
                          <a:effectLst/>
                        </a:rPr>
                        <a:t>*maŋ-</a:t>
                      </a:r>
                      <a:endParaRPr lang="en-A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AV.pl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>
                          <a:effectLst/>
                        </a:rPr>
                        <a:t>maN-</a:t>
                      </a:r>
                      <a:endParaRPr lang="en-A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AV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1255059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>
                          <a:effectLst/>
                        </a:rPr>
                        <a:t>mangka-</a:t>
                      </a:r>
                      <a:endParaRPr lang="en-A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distributive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07285830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>
                          <a:effectLst/>
                        </a:rPr>
                        <a:t>*maR-</a:t>
                      </a:r>
                      <a:endParaRPr lang="en-A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AV.mid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 dirty="0">
                          <a:effectLst/>
                        </a:rPr>
                        <a:t>mar-</a:t>
                      </a:r>
                      <a:r>
                        <a:rPr lang="en-AU" altLang="zh-CN" sz="1200" i="1" u="none" strike="noStrike" baseline="30000" dirty="0">
                          <a:effectLst/>
                        </a:rPr>
                        <a:t>1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middle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45902305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 dirty="0">
                          <a:effectLst/>
                        </a:rPr>
                        <a:t>mar-</a:t>
                      </a:r>
                      <a:r>
                        <a:rPr lang="en-AU" altLang="zh-CN" sz="1200" i="1" u="none" strike="noStrike" baseline="30000" dirty="0">
                          <a:effectLst/>
                        </a:rPr>
                        <a:t>2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verbaliser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58889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 dirty="0">
                          <a:effectLst/>
                        </a:rPr>
                        <a:t>*ma-</a:t>
                      </a:r>
                      <a:r>
                        <a:rPr lang="en-AU" sz="1200" i="1" u="none" strike="noStrike" baseline="30000" dirty="0">
                          <a:effectLst/>
                        </a:rPr>
                        <a:t>2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>
                          <a:effectLst/>
                        </a:rPr>
                        <a:t>STAT.int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 dirty="0">
                          <a:effectLst/>
                        </a:rPr>
                        <a:t>*ma-</a:t>
                      </a:r>
                      <a:r>
                        <a:rPr lang="en-AU" sz="1200" i="1" u="none" strike="noStrike" baseline="30000" dirty="0">
                          <a:effectLst/>
                        </a:rPr>
                        <a:t>2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>
                          <a:effectLst/>
                        </a:rPr>
                        <a:t>STAT.int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i="1" u="none" strike="noStrike" dirty="0">
                          <a:effectLst/>
                        </a:rPr>
                        <a:t>ma-</a:t>
                      </a:r>
                      <a:r>
                        <a:rPr lang="en-AU" sz="1200" i="1" u="none" strike="noStrike" baseline="30000" dirty="0">
                          <a:effectLst/>
                        </a:rPr>
                        <a:t>2</a:t>
                      </a:r>
                      <a:endParaRPr lang="en-A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200" u="none" strike="noStrike" dirty="0">
                          <a:effectLst/>
                        </a:rPr>
                        <a:t>intransitive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0058539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477A0BF-6503-B596-551A-0AE90E2B6F1B}"/>
              </a:ext>
            </a:extLst>
          </p:cNvPr>
          <p:cNvSpPr/>
          <p:nvPr/>
        </p:nvSpPr>
        <p:spPr>
          <a:xfrm>
            <a:off x="5245994" y="1411971"/>
            <a:ext cx="1163392" cy="19640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DFD42C-561A-C215-E411-223E1A72CE59}"/>
              </a:ext>
            </a:extLst>
          </p:cNvPr>
          <p:cNvSpPr/>
          <p:nvPr/>
        </p:nvSpPr>
        <p:spPr>
          <a:xfrm>
            <a:off x="6409386" y="1411971"/>
            <a:ext cx="1421863" cy="19640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609C9-49A8-5ABB-41B3-FF002DDE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SYNCHRONIC GLANCE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7FFA6-F6B0-4A9C-1EA5-8FD5158DE9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5702A8-0BE0-D92E-CAA1-BDFBA5BBF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388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5CA4-DC14-8E0C-20C6-F80EAC21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dirty="0"/>
              <a:t>Mandailing Morphemes Potentially Consisting of </a:t>
            </a:r>
            <a:r>
              <a:rPr lang="en-AU" sz="4400" i="1" dirty="0"/>
              <a:t>*&lt;um&gt; </a:t>
            </a:r>
            <a:r>
              <a:rPr lang="en-AU" sz="4400" dirty="0"/>
              <a:t>Reflexes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04F095-32F9-8D6D-3554-76DC889461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/>
              <a:t>04/12/2025</a:t>
            </a:r>
            <a:endParaRPr lang="en-AU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659582F-AF1C-3AE6-8375-061C4FD85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516439"/>
              </p:ext>
            </p:extLst>
          </p:nvPr>
        </p:nvGraphicFramePr>
        <p:xfrm>
          <a:off x="3203999" y="324001"/>
          <a:ext cx="5085702" cy="26424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47618">
                  <a:extLst>
                    <a:ext uri="{9D8B030D-6E8A-4147-A177-3AD203B41FA5}">
                      <a16:colId xmlns:a16="http://schemas.microsoft.com/office/drawing/2014/main" val="3838887089"/>
                    </a:ext>
                  </a:extLst>
                </a:gridCol>
                <a:gridCol w="847618">
                  <a:extLst>
                    <a:ext uri="{9D8B030D-6E8A-4147-A177-3AD203B41FA5}">
                      <a16:colId xmlns:a16="http://schemas.microsoft.com/office/drawing/2014/main" val="1414623893"/>
                    </a:ext>
                  </a:extLst>
                </a:gridCol>
                <a:gridCol w="1279735">
                  <a:extLst>
                    <a:ext uri="{9D8B030D-6E8A-4147-A177-3AD203B41FA5}">
                      <a16:colId xmlns:a16="http://schemas.microsoft.com/office/drawing/2014/main" val="4173544451"/>
                    </a:ext>
                  </a:extLst>
                </a:gridCol>
                <a:gridCol w="1246495">
                  <a:extLst>
                    <a:ext uri="{9D8B030D-6E8A-4147-A177-3AD203B41FA5}">
                      <a16:colId xmlns:a16="http://schemas.microsoft.com/office/drawing/2014/main" val="133650742"/>
                    </a:ext>
                  </a:extLst>
                </a:gridCol>
                <a:gridCol w="864236">
                  <a:extLst>
                    <a:ext uri="{9D8B030D-6E8A-4147-A177-3AD203B41FA5}">
                      <a16:colId xmlns:a16="http://schemas.microsoft.com/office/drawing/2014/main" val="927911592"/>
                    </a:ext>
                  </a:extLst>
                </a:gridCol>
              </a:tblGrid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Function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Form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Voice-marking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Actor-salience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Transitive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47397594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&lt;um&gt;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86021127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AV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 err="1">
                          <a:effectLst/>
                        </a:rPr>
                        <a:t>maN</a:t>
                      </a:r>
                      <a:r>
                        <a:rPr lang="en-AU" sz="1600" i="1" u="none" strike="noStrike" dirty="0">
                          <a:effectLst/>
                        </a:rPr>
                        <a:t>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+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+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+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27207451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MID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mar-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+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+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11973399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VLS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mar-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+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25946567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DYN.int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ma-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36095360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STAT.int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ma-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+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27888171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DIST.int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 err="1">
                          <a:effectLst/>
                        </a:rPr>
                        <a:t>mangka</a:t>
                      </a:r>
                      <a:r>
                        <a:rPr lang="en-AU" sz="1600" i="1" u="none" strike="noStrike" dirty="0">
                          <a:effectLst/>
                        </a:rPr>
                        <a:t>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31982961"/>
                  </a:ext>
                </a:extLst>
              </a:tr>
              <a:tr h="2936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u="none" strike="noStrike">
                          <a:effectLst/>
                        </a:rPr>
                        <a:t>int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U" sz="1600" i="1" u="none" strike="noStrike" dirty="0">
                          <a:effectLst/>
                        </a:rPr>
                        <a:t>m-</a:t>
                      </a:r>
                      <a:endParaRPr lang="en-AU" sz="1600" b="0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013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21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6B96B-C1B2-52F6-546C-B6208272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/>
              </a:rPr>
              <a:t>Very marginal &amp; primarily in traditional/written texts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AU" sz="1600" noProof="0" dirty="0">
                <a:solidFill>
                  <a:prstClr val="black"/>
                </a:solidFill>
                <a:latin typeface="Public Sans Light"/>
              </a:rPr>
              <a:t>No longer expresses actor salience (as in PAn)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noProof="0" dirty="0">
                <a:solidFill>
                  <a:prstClr val="black"/>
                </a:solidFill>
                <a:latin typeface="Public Sans Light"/>
              </a:rPr>
              <a:t>Intransitive, e.g. </a:t>
            </a: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lvl="0" defTabSz="457200">
              <a:defRPr/>
            </a:pPr>
            <a:r>
              <a:rPr lang="en-AU" sz="1400" noProof="0" dirty="0">
                <a:solidFill>
                  <a:prstClr val="black"/>
                </a:solidFill>
                <a:latin typeface="Public Sans Light"/>
              </a:rPr>
              <a:t>(1)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boti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 		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ilu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=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na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 		pe </a:t>
            </a:r>
            <a:r>
              <a:rPr lang="en-AU" sz="1400" b="1" i="1" noProof="0" dirty="0">
                <a:solidFill>
                  <a:prstClr val="black"/>
                </a:solidFill>
                <a:latin typeface="Public Sans Light"/>
              </a:rPr>
              <a:t>	s&lt;um&gt;</a:t>
            </a:r>
            <a:r>
              <a:rPr lang="en-AU" sz="1400" b="1" i="1" noProof="0" dirty="0" err="1">
                <a:solidFill>
                  <a:prstClr val="black"/>
                </a:solidFill>
                <a:latin typeface="Public Sans Light"/>
              </a:rPr>
              <a:t>arsar</a:t>
            </a:r>
            <a:endParaRPr lang="en-AU" sz="1400" b="1" i="1" noProof="0" dirty="0">
              <a:solidFill>
                <a:prstClr val="black"/>
              </a:solidFill>
              <a:latin typeface="Public Sans Light"/>
            </a:endParaRPr>
          </a:p>
          <a:p>
            <a:pPr lvl="0" defTabSz="457200">
              <a:defRPr/>
            </a:pPr>
            <a:r>
              <a:rPr lang="en-AU" sz="1400" noProof="0" dirty="0">
                <a:solidFill>
                  <a:prstClr val="black"/>
                </a:solidFill>
                <a:latin typeface="Public Sans Light"/>
              </a:rPr>
              <a:t>	CONJ		tear=3sg.poss	also	</a:t>
            </a:r>
            <a:r>
              <a:rPr lang="en-AU" sz="1400" b="1" noProof="0" dirty="0">
                <a:solidFill>
                  <a:prstClr val="black"/>
                </a:solidFill>
                <a:latin typeface="Public Sans Light"/>
              </a:rPr>
              <a:t>&lt;um&gt;scatter</a:t>
            </a:r>
          </a:p>
          <a:p>
            <a:pPr lvl="0" defTabSz="457200">
              <a:defRPr/>
            </a:pPr>
            <a:r>
              <a:rPr lang="en-AU" sz="1400" noProof="0" dirty="0">
                <a:solidFill>
                  <a:prstClr val="black"/>
                </a:solidFill>
                <a:latin typeface="Public Sans Light"/>
              </a:rPr>
              <a:t>	‘And his tears also dropped.’</a:t>
            </a:r>
          </a:p>
          <a:p>
            <a:pPr lvl="0" defTabSz="457200">
              <a:defRPr/>
            </a:pPr>
            <a:r>
              <a:rPr lang="en-AU" sz="1600" noProof="0" dirty="0">
                <a:solidFill>
                  <a:prstClr val="black"/>
                </a:solidFill>
                <a:latin typeface="Public Sans Light"/>
              </a:rPr>
              <a:t>No longer a voice marker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AU" sz="1600" noProof="0" dirty="0">
                <a:solidFill>
                  <a:prstClr val="black"/>
                </a:solidFill>
                <a:latin typeface="Public Sans Light"/>
              </a:rPr>
              <a:t>In voice-marked verbs, e.g. </a:t>
            </a:r>
          </a:p>
          <a:p>
            <a:pPr lvl="0" defTabSz="457200">
              <a:defRPr/>
            </a:pPr>
            <a:r>
              <a:rPr lang="en-AU" sz="1400" noProof="0" dirty="0">
                <a:solidFill>
                  <a:prstClr val="black"/>
                </a:solidFill>
                <a:latin typeface="Public Sans Light"/>
              </a:rPr>
              <a:t>(2)	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pala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 		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borngin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ipi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-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ipi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-an</a:t>
            </a:r>
          </a:p>
          <a:p>
            <a:pPr lvl="0" defTabSz="457200">
              <a:defRPr/>
            </a:pPr>
            <a:r>
              <a:rPr lang="en-AU" sz="1400" noProof="0" dirty="0">
                <a:solidFill>
                  <a:prstClr val="black"/>
                </a:solidFill>
                <a:latin typeface="Public Sans Light"/>
              </a:rPr>
              <a:t>	otherwise	night		dream-RED-APPL</a:t>
            </a:r>
          </a:p>
          <a:p>
            <a:pPr lvl="0" defTabSz="457200">
              <a:defRPr/>
            </a:pP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AU" sz="1400" b="1" i="1" noProof="0" dirty="0">
                <a:solidFill>
                  <a:prstClr val="black"/>
                </a:solidFill>
                <a:latin typeface="Public Sans Light"/>
              </a:rPr>
              <a:t>t&lt;um&gt;</a:t>
            </a:r>
            <a:r>
              <a:rPr lang="en-AU" sz="1400" b="1" i="1" noProof="0" dirty="0" err="1">
                <a:solidFill>
                  <a:prstClr val="black"/>
                </a:solidFill>
                <a:latin typeface="Public Sans Light"/>
              </a:rPr>
              <a:t>ar</a:t>
            </a:r>
            <a:r>
              <a:rPr lang="en-AU" sz="1400" b="1" i="1" noProof="0" dirty="0">
                <a:solidFill>
                  <a:prstClr val="black"/>
                </a:solidFill>
                <a:latin typeface="Public Sans Light"/>
              </a:rPr>
              <a:t>-ingot-</a:t>
            </a:r>
            <a:r>
              <a:rPr lang="en-AU" sz="1400" b="1" i="1" noProof="0" dirty="0" err="1">
                <a:solidFill>
                  <a:prstClr val="black"/>
                </a:solidFill>
                <a:latin typeface="Public Sans Light"/>
              </a:rPr>
              <a:t>i</a:t>
            </a:r>
            <a:r>
              <a:rPr lang="en-AU" sz="1400" b="1" i="1" noProof="0" dirty="0">
                <a:solidFill>
                  <a:prstClr val="black"/>
                </a:solidFill>
                <a:latin typeface="Public Sans Light"/>
              </a:rPr>
              <a:t> 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				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anak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 		a&gt;</a:t>
            </a:r>
            <a:r>
              <a:rPr lang="en-AU" sz="1400" i="1" noProof="0" dirty="0" err="1">
                <a:solidFill>
                  <a:prstClr val="black"/>
                </a:solidFill>
                <a:latin typeface="Public Sans Light"/>
              </a:rPr>
              <a:t>olong</a:t>
            </a:r>
            <a:r>
              <a:rPr lang="en-AU" sz="1400" i="1" noProof="0" dirty="0">
                <a:solidFill>
                  <a:prstClr val="black"/>
                </a:solidFill>
                <a:latin typeface="Public Sans Light"/>
              </a:rPr>
              <a:t>&lt;an</a:t>
            </a:r>
          </a:p>
          <a:p>
            <a:pPr lvl="0" defTabSz="457200">
              <a:defRPr/>
            </a:pPr>
            <a:r>
              <a:rPr lang="en-AU" sz="1400" noProof="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AU" sz="1400" b="1" noProof="0" dirty="0">
                <a:solidFill>
                  <a:prstClr val="black"/>
                </a:solidFill>
                <a:latin typeface="Public Sans Light"/>
              </a:rPr>
              <a:t>&lt;um&gt;UV.INVOL-remember-APPL</a:t>
            </a:r>
            <a:r>
              <a:rPr lang="en-AU" sz="1400" noProof="0" dirty="0">
                <a:solidFill>
                  <a:prstClr val="black"/>
                </a:solidFill>
                <a:latin typeface="Public Sans Light"/>
              </a:rPr>
              <a:t>	child		&lt;SUP&gt;dear</a:t>
            </a:r>
          </a:p>
          <a:p>
            <a:pPr lvl="0" defTabSz="457200">
              <a:defRPr/>
            </a:pPr>
            <a:r>
              <a:rPr lang="en-AU" sz="1400" noProof="0" dirty="0">
                <a:solidFill>
                  <a:prstClr val="black"/>
                </a:solidFill>
                <a:latin typeface="Public Sans Light"/>
              </a:rPr>
              <a:t>	‘Otherwise, at nights she kept dreaming, recalling her favourite child.’</a:t>
            </a:r>
          </a:p>
          <a:p>
            <a:pPr lvl="0" defTabSz="45720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48639-8D41-CBB4-92E4-B65260B438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AE4758-893B-E866-3C0C-9B88DDCFE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noProof="0" dirty="0"/>
              <a:t>The ‘Canonic’ </a:t>
            </a:r>
            <a:r>
              <a:rPr lang="en-AU" i="1" noProof="0" dirty="0"/>
              <a:t>&lt;um&gt;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276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1BE33-D329-09C2-CA29-8264378B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B99F79-5F17-5A73-DD59-E31BC834F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/>
              </a:rPr>
              <a:t>Most AV-like</a:t>
            </a:r>
            <a:r>
              <a:rPr kumimoji="0" lang="en-AU" sz="16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/>
              </a:rPr>
              <a:t> affix in Mandailing as a symmetrical voice language: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dirty="0">
                <a:solidFill>
                  <a:prstClr val="black"/>
                </a:solidFill>
                <a:latin typeface="Public Sans Light"/>
              </a:rPr>
              <a:t>Promotes the A of a verb to the syntactic pivot (vs UV)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Public Sans Light"/>
              </a:rPr>
              <a:t>Compatible with all transitive verbs but causatives with </a:t>
            </a:r>
            <a:r>
              <a:rPr lang="en-US" altLang="zh-CN" sz="1600" i="1" dirty="0">
                <a:solidFill>
                  <a:prstClr val="black"/>
                </a:solidFill>
                <a:latin typeface="Public Sans Light"/>
              </a:rPr>
              <a:t>pa-</a:t>
            </a:r>
            <a:endParaRPr lang="en-AU" altLang="zh-CN" sz="160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Mostly with </a:t>
            </a:r>
            <a:r>
              <a:rPr lang="en-AU" altLang="zh-CN" sz="1600" b="1" dirty="0">
                <a:solidFill>
                  <a:prstClr val="black"/>
                </a:solidFill>
                <a:latin typeface="Public Sans Light"/>
              </a:rPr>
              <a:t>transitive</a:t>
            </a: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 verbs, e.g. </a:t>
            </a: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(3)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petrus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US" altLang="zh-CN" sz="1400" b="1" i="1" dirty="0">
                <a:solidFill>
                  <a:prstClr val="black"/>
                </a:solidFill>
                <a:latin typeface="Public Sans Light"/>
              </a:rPr>
              <a:t>mam-</a:t>
            </a:r>
            <a:r>
              <a:rPr lang="en-US" altLang="zh-CN" sz="1400" b="1" i="1" dirty="0" err="1">
                <a:solidFill>
                  <a:prstClr val="black"/>
                </a:solidFill>
                <a:latin typeface="Public Sans Light"/>
              </a:rPr>
              <a:t>baca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buku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on</a:t>
            </a: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PN	</a:t>
            </a:r>
            <a:r>
              <a:rPr lang="en-US" altLang="zh-CN" sz="1400" b="1" dirty="0" err="1">
                <a:solidFill>
                  <a:prstClr val="black"/>
                </a:solidFill>
                <a:latin typeface="Public Sans Light"/>
              </a:rPr>
              <a:t>maN</a:t>
            </a:r>
            <a:r>
              <a:rPr lang="en-US" altLang="zh-CN" sz="1400" b="1" dirty="0">
                <a:solidFill>
                  <a:prstClr val="black"/>
                </a:solidFill>
                <a:latin typeface="Public Sans Light"/>
              </a:rPr>
              <a:t>-read</a:t>
            </a: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book	DEM.PROX</a:t>
            </a: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‘Petrus reads this book.’</a:t>
            </a:r>
          </a:p>
          <a:p>
            <a:pPr lvl="0">
              <a:defRPr/>
            </a:pP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Sometimes also with </a:t>
            </a:r>
            <a:r>
              <a:rPr lang="en-AU" altLang="zh-CN" sz="1600" b="1" dirty="0">
                <a:solidFill>
                  <a:prstClr val="black"/>
                </a:solidFill>
                <a:latin typeface="Public Sans Light"/>
              </a:rPr>
              <a:t>intransitive</a:t>
            </a:r>
            <a:r>
              <a:rPr lang="en-AU" altLang="zh-CN" sz="1600" dirty="0">
                <a:solidFill>
                  <a:prstClr val="black"/>
                </a:solidFill>
                <a:latin typeface="Public Sans Light"/>
              </a:rPr>
              <a:t> verbs, e.g. </a:t>
            </a: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(4)	</a:t>
            </a:r>
            <a:r>
              <a:rPr lang="en-US" altLang="zh-CN" sz="1400" b="1" i="1" dirty="0" err="1">
                <a:solidFill>
                  <a:prstClr val="black"/>
                </a:solidFill>
                <a:latin typeface="Public Sans Light"/>
              </a:rPr>
              <a:t>mang-idup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ia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tiop</a:t>
            </a:r>
            <a:r>
              <a:rPr lang="en-US" altLang="zh-CN" sz="1400" i="1" dirty="0">
                <a:solidFill>
                  <a:prstClr val="black"/>
                </a:solidFill>
                <a:latin typeface="Public Sans Light"/>
              </a:rPr>
              <a:t> 	</a:t>
            </a:r>
            <a:r>
              <a:rPr lang="en-US" altLang="zh-CN" sz="1400" i="1" dirty="0" err="1">
                <a:solidFill>
                  <a:prstClr val="black"/>
                </a:solidFill>
                <a:latin typeface="Public Sans Light"/>
              </a:rPr>
              <a:t>ari</a:t>
            </a:r>
            <a:endParaRPr lang="en-US" altLang="zh-CN" sz="1400" i="1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</a:t>
            </a:r>
            <a:r>
              <a:rPr lang="en-US" altLang="zh-CN" sz="1400" b="1" dirty="0" err="1">
                <a:solidFill>
                  <a:prstClr val="black"/>
                </a:solidFill>
                <a:latin typeface="Public Sans Light"/>
              </a:rPr>
              <a:t>maN</a:t>
            </a:r>
            <a:r>
              <a:rPr lang="en-US" altLang="zh-CN" sz="1400" b="1" dirty="0">
                <a:solidFill>
                  <a:prstClr val="black"/>
                </a:solidFill>
                <a:latin typeface="Public Sans Light"/>
              </a:rPr>
              <a:t>-smoke</a:t>
            </a: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3sg	every	day</a:t>
            </a:r>
          </a:p>
          <a:p>
            <a:pPr lvl="0">
              <a:defRPr/>
            </a:pPr>
            <a:r>
              <a:rPr lang="en-US" altLang="zh-CN" sz="1400" dirty="0">
                <a:solidFill>
                  <a:prstClr val="black"/>
                </a:solidFill>
                <a:latin typeface="Public Sans Light"/>
              </a:rPr>
              <a:t>	‘(S)he smokes every day.’</a:t>
            </a: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lvl="0">
              <a:defRPr/>
            </a:pPr>
            <a:endParaRPr lang="en-AU" sz="1400" noProof="0" dirty="0">
              <a:solidFill>
                <a:prstClr val="black"/>
              </a:solidFill>
              <a:latin typeface="Public Sans Light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endParaRPr lang="en-AU" sz="6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8ECEC-9F68-CD69-9BCF-B2D876399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noProof="0"/>
              <a:t>04/12/2025</a:t>
            </a:r>
            <a:endParaRPr lang="en-A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6A62C-DF55-9D4D-D58D-02630198DD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noProof="0" dirty="0"/>
              <a:t>The ‘WMP’ </a:t>
            </a:r>
            <a:r>
              <a:rPr lang="en-AU" i="1" dirty="0" err="1"/>
              <a:t>maN</a:t>
            </a:r>
            <a:r>
              <a:rPr lang="en-AU" i="1" dirty="0"/>
              <a:t>-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3479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E942921-F3A1-AE4C-8A9E-9A9A5B154E3E}" vid="{BD02E756-BB29-1C4F-B71B-84EA9B42EE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09AC5283E95468D41B3B02A942082" ma:contentTypeVersion="17" ma:contentTypeDescription="Create a new document." ma:contentTypeScope="" ma:versionID="1de47881ce4f9a36613dbcf3cf0fa714">
  <xsd:schema xmlns:xsd="http://www.w3.org/2001/XMLSchema" xmlns:xs="http://www.w3.org/2001/XMLSchema" xmlns:p="http://schemas.microsoft.com/office/2006/metadata/properties" xmlns:ns2="2906fbf8-e47d-4c21-be87-cb09cf1c70cb" xmlns:ns3="cd7196b5-af4d-4b5a-ba66-d723b2d8b01e" xmlns:ns4="c30e2885-58e1-4e94-9dc7-f83158e7ef28" targetNamespace="http://schemas.microsoft.com/office/2006/metadata/properties" ma:root="true" ma:fieldsID="50aab10ac60f917392f91397ee89828c" ns2:_="" ns3:_="" ns4:_="">
    <xsd:import namespace="2906fbf8-e47d-4c21-be87-cb09cf1c70cb"/>
    <xsd:import namespace="cd7196b5-af4d-4b5a-ba66-d723b2d8b01e"/>
    <xsd:import namespace="c30e2885-58e1-4e94-9dc7-f83158e7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AQs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cument_x0020_Notes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6fbf8-e47d-4c21-be87-cb09cf1c7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AQs" ma:index="10" ma:displayName="FAQs" ma:internalName="FAQs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ocument_x0020_Notes" ma:index="18" ma:displayName="IMPORTANT" ma:description="DO NOT EDIT. DOWNLOAD FIRST" ma:format="Dropdown" ma:internalName="Document_x0020_Notes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0858339-22dc-49f9-bed0-4b2c0ae49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196b5-af4d-4b5a-ba66-d723b2d8b0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2885-58e1-4e94-9dc7-f83158e7ef28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b2f7b05-bf39-4aaf-b1d5-a18c06a848f2}" ma:internalName="TaxCatchAll" ma:showField="CatchAllData" ma:web="cd7196b5-af4d-4b5a-ba66-d723b2d8b0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Notes xmlns="2906fbf8-e47d-4c21-be87-cb09cf1c70cb">DO NOT EDIT. DOWNLOAD FIRST.</Document_x0020_Notes>
    <FAQs xmlns="2906fbf8-e47d-4c21-be87-cb09cf1c70cb"/>
    <TaxCatchAll xmlns="c30e2885-58e1-4e94-9dc7-f83158e7ef28" xsi:nil="true"/>
    <lcf76f155ced4ddcb4097134ff3c332f xmlns="2906fbf8-e47d-4c21-be87-cb09cf1c70cb">
      <Terms xmlns="http://schemas.microsoft.com/office/infopath/2007/PartnerControls"/>
    </lcf76f155ced4ddcb4097134ff3c332f>
    <SharedWithUsers xmlns="cd7196b5-af4d-4b5a-ba66-d723b2d8b01e">
      <UserInfo>
        <DisplayName>Simon Mishricky</DisplayName>
        <AccountId>7743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14D557C-9DD9-4D6A-812E-C98A03BFF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06fbf8-e47d-4c21-be87-cb09cf1c70cb"/>
    <ds:schemaRef ds:uri="cd7196b5-af4d-4b5a-ba66-d723b2d8b01e"/>
    <ds:schemaRef ds:uri="c30e2885-58e1-4e94-9dc7-f83158e7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42CD11-9905-45C0-AA8E-EE5B79DEF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5D042-D8B3-4BE3-86DE-6019F96E2850}">
  <ds:schemaRefs>
    <ds:schemaRef ds:uri="http://purl.org/dc/terms/"/>
    <ds:schemaRef ds:uri="2906fbf8-e47d-4c21-be87-cb09cf1c70cb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d7196b5-af4d-4b5a-ba66-d723b2d8b01e"/>
    <ds:schemaRef ds:uri="http://schemas.openxmlformats.org/package/2006/metadata/core-properties"/>
    <ds:schemaRef ds:uri="c30e2885-58e1-4e94-9dc7-f83158e7ef2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3190</Words>
  <Application>Microsoft Office PowerPoint</Application>
  <PresentationFormat>On-screen Show (16:9)</PresentationFormat>
  <Paragraphs>639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Public Sans</vt:lpstr>
      <vt:lpstr>Public Sans Light</vt:lpstr>
      <vt:lpstr>Sofia Pro Light</vt:lpstr>
      <vt:lpstr>等线</vt:lpstr>
      <vt:lpstr>Arial</vt:lpstr>
      <vt:lpstr>Calibri</vt:lpstr>
      <vt:lpstr>Times New Roman</vt:lpstr>
      <vt:lpstr>ANU Light</vt:lpstr>
      <vt:lpstr>PowerPoint Presentation</vt:lpstr>
      <vt:lpstr>introduction</vt:lpstr>
      <vt:lpstr>PowerPoint Presentation</vt:lpstr>
      <vt:lpstr>PowerPoint Presentation</vt:lpstr>
      <vt:lpstr>PowerPoint Presentation</vt:lpstr>
      <vt:lpstr>a SYNCHRONIC GLANCE</vt:lpstr>
      <vt:lpstr>Mandailing Morphemes Potentially Consisting of *&lt;um&gt; Reflexes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diachronic exploration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Yuchen Li</dc:creator>
  <cp:lastModifiedBy>Yuchen Li</cp:lastModifiedBy>
  <cp:revision>527</cp:revision>
  <dcterms:created xsi:type="dcterms:W3CDTF">2024-09-03T06:23:12Z</dcterms:created>
  <dcterms:modified xsi:type="dcterms:W3CDTF">2025-12-05T00:20:21Z</dcterms:modified>
</cp:coreProperties>
</file>